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1.xml" ContentType="application/vnd.ms-office.chartstyle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style3.xml" ContentType="application/vnd.ms-office.chartstyle+xml"/>
  <Override PartName="/ppt/charts/chart4.xml" ContentType="application/vnd.openxmlformats-officedocument.drawingml.chart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49" r:id="rId2"/>
    <p:sldId id="358" r:id="rId3"/>
    <p:sldId id="338" r:id="rId4"/>
    <p:sldId id="345" r:id="rId5"/>
    <p:sldId id="336" r:id="rId6"/>
    <p:sldId id="335" r:id="rId7"/>
    <p:sldId id="343" r:id="rId8"/>
    <p:sldId id="357" r:id="rId9"/>
    <p:sldId id="359" r:id="rId10"/>
    <p:sldId id="354" r:id="rId11"/>
    <p:sldId id="355" r:id="rId12"/>
    <p:sldId id="348" r:id="rId13"/>
  </p:sldIdLst>
  <p:sldSz cx="16256000" cy="9144000"/>
  <p:notesSz cx="9940925" cy="6808788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432AE0A-5080-498A-A92A-DDE83D99E29B}">
          <p14:sldIdLst>
            <p14:sldId id="349"/>
            <p14:sldId id="358"/>
            <p14:sldId id="338"/>
            <p14:sldId id="345"/>
            <p14:sldId id="336"/>
            <p14:sldId id="335"/>
            <p14:sldId id="343"/>
            <p14:sldId id="357"/>
            <p14:sldId id="359"/>
            <p14:sldId id="354"/>
            <p14:sldId id="355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248">
          <p15:clr>
            <a:srgbClr val="A4A3A4"/>
          </p15:clr>
        </p15:guide>
        <p15:guide id="4" orient="horz" pos="5136">
          <p15:clr>
            <a:srgbClr val="A4A3A4"/>
          </p15:clr>
        </p15:guide>
        <p15:guide id="5" pos="7952">
          <p15:clr>
            <a:srgbClr val="A4A3A4"/>
          </p15:clr>
        </p15:guide>
        <p15:guide id="6" orient="horz" pos="3168">
          <p15:clr>
            <a:srgbClr val="A4A3A4"/>
          </p15:clr>
        </p15:guide>
        <p15:guide id="7" pos="8960">
          <p15:clr>
            <a:srgbClr val="A4A3A4"/>
          </p15:clr>
        </p15:guide>
        <p15:guide id="8" pos="5504">
          <p15:clr>
            <a:srgbClr val="A4A3A4"/>
          </p15:clr>
        </p15:guide>
        <p15:guide id="9" pos="896">
          <p15:clr>
            <a:srgbClr val="A4A3A4"/>
          </p15:clr>
        </p15:guide>
        <p15:guide id="10" pos="10112">
          <p15:clr>
            <a:srgbClr val="A4A3A4"/>
          </p15:clr>
        </p15:guide>
        <p15:guide id="11" pos="21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6CE"/>
    <a:srgbClr val="2207E9"/>
    <a:srgbClr val="7F070A"/>
    <a:srgbClr val="DA10B4"/>
    <a:srgbClr val="0A8EE0"/>
    <a:srgbClr val="1A6CD0"/>
    <a:srgbClr val="D4ECBA"/>
    <a:srgbClr val="0875B8"/>
    <a:srgbClr val="382B5B"/>
    <a:srgbClr val="5F05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575" autoAdjust="0"/>
  </p:normalViewPr>
  <p:slideViewPr>
    <p:cSldViewPr>
      <p:cViewPr varScale="1">
        <p:scale>
          <a:sx n="83" d="100"/>
          <a:sy n="83" d="100"/>
        </p:scale>
        <p:origin x="1098" y="96"/>
      </p:cViewPr>
      <p:guideLst>
        <p:guide orient="horz" pos="2880"/>
        <p:guide pos="2160"/>
        <p:guide orient="horz" pos="1248"/>
        <p:guide orient="horz" pos="5136"/>
        <p:guide pos="7952"/>
        <p:guide orient="horz" pos="3168"/>
        <p:guide pos="8960"/>
        <p:guide pos="5504"/>
        <p:guide pos="896"/>
        <p:guide pos="10112"/>
        <p:guide pos="21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1051;&#1080;&#1089;&#1090;%20&#1074;%20&#1085;&#1072;&#1095;.&#1086;&#1090;&#1076;&#1077;&#1083;&#1086;&#1074;%202016%20%20(&#1056;&#1077;&#1078;&#1080;&#1084;%20&#1089;&#1086;&#1074;&#1084;&#1077;&#1089;&#1090;&#1080;&#1084;&#1086;&#1089;&#1090;&#1080;)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105278506853315E-2"/>
          <c:y val="2.9067262114623731E-2"/>
          <c:w val="0.91154185210544336"/>
          <c:h val="0.9122684737261701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spPr>
            <a:ln w="38100" cap="flat" cmpd="dbl" algn="ctr">
              <a:solidFill>
                <a:schemeClr val="accent2"/>
              </a:solidFill>
              <a:miter lim="800000"/>
            </a:ln>
            <a:effectLst/>
          </c:spPr>
          <c:marker>
            <c:symbol val="none"/>
          </c:marker>
          <c:dLbls>
            <c:dLbl>
              <c:idx val="11"/>
              <c:layout>
                <c:manualLayout>
                  <c:x val="-1.8518518518518519E-3"/>
                  <c:y val="-3.2615747380665083E-2"/>
                </c:manualLayout>
              </c:layout>
              <c:tx>
                <c:rich>
                  <a:bodyPr/>
                  <a:lstStyle/>
                  <a:p>
                    <a:fld id="{D342A1B6-82CB-4891-AE50-4B7324C13C51}" type="VALUE">
                      <a:rPr lang="en-US">
                        <a:solidFill>
                          <a:srgbClr val="FF000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350-4C94-942D-A072D2BFDF7D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-Medium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400</c:v>
                </c:pt>
                <c:pt idx="1">
                  <c:v>487</c:v>
                </c:pt>
                <c:pt idx="2">
                  <c:v>516</c:v>
                </c:pt>
                <c:pt idx="3">
                  <c:v>679</c:v>
                </c:pt>
                <c:pt idx="4">
                  <c:v>783</c:v>
                </c:pt>
                <c:pt idx="5">
                  <c:v>734</c:v>
                </c:pt>
                <c:pt idx="6">
                  <c:v>817</c:v>
                </c:pt>
                <c:pt idx="7">
                  <c:v>1135</c:v>
                </c:pt>
                <c:pt idx="8">
                  <c:v>802</c:v>
                </c:pt>
                <c:pt idx="9">
                  <c:v>891</c:v>
                </c:pt>
                <c:pt idx="10">
                  <c:v>764</c:v>
                </c:pt>
                <c:pt idx="11">
                  <c:v>851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B75-4205-A2F1-34D7578F33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24723664"/>
        <c:axId val="1824730736"/>
      </c:lineChart>
      <c:catAx>
        <c:axId val="1824723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-Medium"/>
                <a:ea typeface="+mn-ea"/>
                <a:cs typeface="+mn-cs"/>
              </a:defRPr>
            </a:pPr>
            <a:endParaRPr lang="ru-RU"/>
          </a:p>
        </c:txPr>
        <c:crossAx val="1824730736"/>
        <c:crosses val="autoZero"/>
        <c:auto val="1"/>
        <c:lblAlgn val="ctr"/>
        <c:lblOffset val="100"/>
        <c:noMultiLvlLbl val="0"/>
      </c:catAx>
      <c:valAx>
        <c:axId val="1824730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-Medium"/>
                <a:ea typeface="+mn-ea"/>
                <a:cs typeface="+mn-cs"/>
              </a:defRPr>
            </a:pPr>
            <a:endParaRPr lang="ru-RU"/>
          </a:p>
        </c:txPr>
        <c:crossAx val="182472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885102583337897E-2"/>
          <c:y val="2.6304891558092198E-2"/>
          <c:w val="0.9200383702037247"/>
          <c:h val="0.9083897607051547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 cap="flat" cmpd="dbl" algn="ctr">
              <a:solidFill>
                <a:schemeClr val="accent2"/>
              </a:solidFill>
              <a:miter lim="800000"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4.2627329012566322E-2"/>
                  <c:y val="-2.9137584846008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9849352689854579E-2"/>
                  <c:y val="3.88500175322607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ontserrat-Medium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02F-4008-BB0F-2A28B2A6D67C}"/>
                </c:ext>
                <c:ext xmlns:c15="http://schemas.microsoft.com/office/drawing/2012/chart" uri="{CE6537A1-D6FC-4f65-9D91-7224C49458BB}">
                  <c15:layout>
                    <c:manualLayout>
                      <c:w val="0.12273672190508692"/>
                      <c:h val="4.7834201788864161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0915147261314108E-2"/>
                  <c:y val="-3.3993753391259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ontserrat-Medium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02F-4008-BB0F-2A28B2A6D67C}"/>
                </c:ext>
                <c:ext xmlns:c15="http://schemas.microsoft.com/office/drawing/2012/chart" uri="{CE6537A1-D6FC-4f65-9D91-7224C49458BB}">
                  <c15:layout>
                    <c:manualLayout>
                      <c:w val="0.10057119231062302"/>
                      <c:h val="8.6684314916875657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4.6034789365289465E-2"/>
                  <c:y val="4.61345093395136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2849710070735724E-2"/>
                  <c:y val="-4.8562641410014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73851954165105E-2"/>
                  <c:y val="2.18531886345063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8.1813123068882207E-2"/>
                  <c:y val="-3.6421981057510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7293757425312246E-2"/>
                  <c:y val="7.284396211502158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8.1813123068882207E-2"/>
                  <c:y val="-3.3993848987010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5812408307120173E-2"/>
                  <c:y val="1.9425056564005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02F-4008-BB0F-2A28B2A6D67C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0667143174508242E-2"/>
                  <c:y val="-9.712528282002898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Montserrat-Medium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46-4EB6-AD11-ED955E69877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-Medium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2700" cap="rnd">
                <a:noFill/>
              </a:ln>
              <a:effectLst/>
            </c:spPr>
            <c:trendlineType val="linear"/>
            <c:dispRSqr val="0"/>
            <c:dispEq val="0"/>
          </c:trendline>
          <c:cat>
            <c:numRef>
              <c:f>Лист1!$A$2:$A$13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227.6</c:v>
                </c:pt>
                <c:pt idx="1">
                  <c:v>318.89999999999998</c:v>
                </c:pt>
                <c:pt idx="2">
                  <c:v>297.5</c:v>
                </c:pt>
                <c:pt idx="3">
                  <c:v>333</c:v>
                </c:pt>
                <c:pt idx="4">
                  <c:v>359.6</c:v>
                </c:pt>
                <c:pt idx="5">
                  <c:v>369.7</c:v>
                </c:pt>
                <c:pt idx="6">
                  <c:v>406.1</c:v>
                </c:pt>
                <c:pt idx="7">
                  <c:v>538.1</c:v>
                </c:pt>
                <c:pt idx="8">
                  <c:v>619.29999999999995</c:v>
                </c:pt>
                <c:pt idx="9">
                  <c:v>751.2</c:v>
                </c:pt>
                <c:pt idx="10">
                  <c:v>826.4</c:v>
                </c:pt>
                <c:pt idx="11">
                  <c:v>1192.4000000000001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76D-46D6-A5C7-DF1793F3C6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24724208"/>
        <c:axId val="1824725840"/>
      </c:lineChart>
      <c:catAx>
        <c:axId val="1824724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-Medium"/>
                <a:ea typeface="+mn-ea"/>
                <a:cs typeface="+mn-cs"/>
              </a:defRPr>
            </a:pPr>
            <a:endParaRPr lang="ru-RU"/>
          </a:p>
        </c:txPr>
        <c:crossAx val="1824725840"/>
        <c:crosses val="autoZero"/>
        <c:auto val="1"/>
        <c:lblAlgn val="ctr"/>
        <c:lblOffset val="100"/>
        <c:noMultiLvlLbl val="0"/>
      </c:catAx>
      <c:valAx>
        <c:axId val="182472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-Medium"/>
                <a:ea typeface="+mn-ea"/>
                <a:cs typeface="+mn-cs"/>
              </a:defRPr>
            </a:pPr>
            <a:endParaRPr lang="ru-RU"/>
          </a:p>
        </c:txPr>
        <c:crossAx val="182472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1C46CE"/>
                </a:solidFill>
                <a:latin typeface="Montserrat-Medium"/>
              </a:rPr>
              <a:t>2023 год</a:t>
            </a:r>
            <a:endParaRPr lang="ru-RU" sz="2800" dirty="0">
              <a:solidFill>
                <a:srgbClr val="1C46CE"/>
              </a:solidFill>
              <a:latin typeface="Montserrat-Medium"/>
            </a:endParaRPr>
          </a:p>
        </c:rich>
      </c:tx>
      <c:layout>
        <c:manualLayout>
          <c:xMode val="edge"/>
          <c:yMode val="edge"/>
          <c:x val="1.8752869786359556E-2"/>
          <c:y val="2.47610792599640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1505603493408496E-2"/>
          <c:y val="5.3059455557065795E-2"/>
          <c:w val="0.61201694980631149"/>
          <c:h val="0.804315056741586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52-4DAC-99D1-641693514F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52-4DAC-99D1-641693514F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52-4DAC-99D1-641693514F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152-4DAC-99D1-641693514F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152-4DAC-99D1-641693514F1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152-4DAC-99D1-641693514F1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ABBCEF0-44C4-42DA-9017-73A6FD1684E9}" type="PERCENTAGE">
                      <a:rPr lang="en-US" baseline="0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152-4DAC-99D1-641693514F1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3D4A433-A615-4602-8E21-698E84E40F55}" type="PERCENTAGE">
                      <a:rPr lang="en-US" baseline="0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152-4DAC-99D1-641693514F1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2D4F0C8-4BF0-4158-A9F9-4157A548362C}" type="PERCENTAGE">
                      <a:rPr lang="en-US" baseline="0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152-4DAC-99D1-641693514F1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C87FCE9-C9F8-4DB1-B223-33EAD33349A9}" type="PERCENTAGE">
                      <a:rPr lang="en-US" baseline="0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152-4DAC-99D1-641693514F1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FCB441E-340C-4498-BE2D-B43B3B043A75}" type="PERCENTAGE">
                      <a:rPr lang="en-US" baseline="0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152-4DAC-99D1-641693514F1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3.4990659973440162E-2"/>
                  <c:y val="-8.0408471464318426E-2"/>
                </c:manualLayout>
              </c:layout>
              <c:tx>
                <c:rich>
                  <a:bodyPr/>
                  <a:lstStyle/>
                  <a:p>
                    <a:fld id="{0F6DF3E2-4048-4E71-804B-C6AA7CE9B8C9}" type="PERCENTAGE">
                      <a:rPr lang="en-US" baseline="0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152-4DAC-99D1-641693514F1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Montserrat-Medium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СИЗ</c:v>
                </c:pt>
                <c:pt idx="1">
                  <c:v>СКЛ предпенсионеров</c:v>
                </c:pt>
                <c:pt idx="2">
                  <c:v>Мед.осмотры</c:v>
                </c:pt>
                <c:pt idx="3">
                  <c:v>Приборы для безопасного ведения работ</c:v>
                </c:pt>
                <c:pt idx="4">
                  <c:v>СКЛ вредников</c:v>
                </c:pt>
                <c:pt idx="5">
                  <c:v>Остальные мероприятия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25.45</c:v>
                </c:pt>
                <c:pt idx="1">
                  <c:v>21.64</c:v>
                </c:pt>
                <c:pt idx="2">
                  <c:v>18.41</c:v>
                </c:pt>
                <c:pt idx="3">
                  <c:v>24.56</c:v>
                </c:pt>
                <c:pt idx="4">
                  <c:v>7.5</c:v>
                </c:pt>
                <c:pt idx="5">
                  <c:v>2.44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0F-4192-9022-7BF02D77BFF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0.83054815291818651"/>
          <c:w val="1"/>
          <c:h val="0.169451833446679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-Medium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-Medium"/>
                <a:ea typeface="+mn-ea"/>
                <a:cs typeface="+mn-cs"/>
              </a:defRPr>
            </a:pPr>
            <a:r>
              <a:rPr lang="ru-RU" sz="2800" dirty="0" smtClean="0">
                <a:solidFill>
                  <a:srgbClr val="1C46CE"/>
                </a:solidFill>
                <a:latin typeface="Montserrat-Medium"/>
              </a:rPr>
              <a:t>2024 год</a:t>
            </a:r>
            <a:endParaRPr lang="ru-RU" sz="2800" dirty="0">
              <a:solidFill>
                <a:srgbClr val="1C46CE"/>
              </a:solidFill>
              <a:latin typeface="Montserrat-Medium"/>
            </a:endParaRPr>
          </a:p>
        </c:rich>
      </c:tx>
      <c:layout>
        <c:manualLayout>
          <c:xMode val="edge"/>
          <c:yMode val="edge"/>
          <c:x val="0.80239645891721167"/>
          <c:y val="5.1801366937792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Montserrat-Medium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1231743866848002"/>
          <c:y val="4.7088899420225649E-2"/>
          <c:w val="0.6693199795019632"/>
          <c:h val="0.832423117312606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5BD-415C-BA22-8B157F4E33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5BD-415C-BA22-8B157F4E33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5BD-415C-BA22-8B157F4E33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5BD-415C-BA22-8B157F4E33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5BD-415C-BA22-8B157F4E33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5BD-415C-BA22-8B157F4E33C4}"/>
              </c:ext>
            </c:extLst>
          </c:dPt>
          <c:dLbls>
            <c:dLbl>
              <c:idx val="5"/>
              <c:layout>
                <c:manualLayout>
                  <c:x val="4.0667027586996578E-2"/>
                  <c:y val="-7.943110457319865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5BD-415C-BA22-8B157F4E33C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Montserrat-Medium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СИЗ</c:v>
                </c:pt>
                <c:pt idx="1">
                  <c:v>СКЛ предпенсионеров</c:v>
                </c:pt>
                <c:pt idx="2">
                  <c:v>Мед.осмотры</c:v>
                </c:pt>
                <c:pt idx="3">
                  <c:v>Приборы для беопасного ведения работ</c:v>
                </c:pt>
                <c:pt idx="4">
                  <c:v>СКЛ</c:v>
                </c:pt>
                <c:pt idx="5">
                  <c:v>Остальные мероприятия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35.06</c:v>
                </c:pt>
                <c:pt idx="1">
                  <c:v>26.66</c:v>
                </c:pt>
                <c:pt idx="2">
                  <c:v>15.12</c:v>
                </c:pt>
                <c:pt idx="3">
                  <c:v>15.08</c:v>
                </c:pt>
                <c:pt idx="4">
                  <c:v>5.76</c:v>
                </c:pt>
                <c:pt idx="5">
                  <c:v>2.3199999999999998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C6-4FAE-980E-C28B1FEE0FA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411" cy="340440"/>
          </a:xfrm>
          <a:prstGeom prst="rect">
            <a:avLst/>
          </a:prstGeom>
        </p:spPr>
        <p:txBody>
          <a:bodyPr vert="horz" lIns="60294" tIns="30147" rIns="60294" bIns="30147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603" y="0"/>
            <a:ext cx="4308381" cy="340440"/>
          </a:xfrm>
          <a:prstGeom prst="rect">
            <a:avLst/>
          </a:prstGeom>
        </p:spPr>
        <p:txBody>
          <a:bodyPr vert="horz" lIns="60294" tIns="30147" rIns="60294" bIns="30147" rtlCol="0"/>
          <a:lstStyle>
            <a:lvl1pPr algn="r">
              <a:defRPr sz="800"/>
            </a:lvl1pPr>
          </a:lstStyle>
          <a:p>
            <a:fld id="{24BBFBF9-B405-4CB5-9BE3-C0AC4B3B3E09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7075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294" tIns="30147" rIns="60294" bIns="3014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34175"/>
            <a:ext cx="7952740" cy="3063955"/>
          </a:xfrm>
          <a:prstGeom prst="rect">
            <a:avLst/>
          </a:prstGeom>
        </p:spPr>
        <p:txBody>
          <a:bodyPr vert="horz" lIns="60294" tIns="30147" rIns="60294" bIns="3014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6"/>
            <a:ext cx="4307411" cy="340440"/>
          </a:xfrm>
          <a:prstGeom prst="rect">
            <a:avLst/>
          </a:prstGeom>
        </p:spPr>
        <p:txBody>
          <a:bodyPr vert="horz" lIns="60294" tIns="30147" rIns="60294" bIns="30147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603" y="6467166"/>
            <a:ext cx="4308381" cy="340440"/>
          </a:xfrm>
          <a:prstGeom prst="rect">
            <a:avLst/>
          </a:prstGeom>
        </p:spPr>
        <p:txBody>
          <a:bodyPr vert="horz" lIns="60294" tIns="30147" rIns="60294" bIns="30147" rtlCol="0" anchor="b"/>
          <a:lstStyle>
            <a:lvl1pPr algn="r">
              <a:defRPr sz="800"/>
            </a:lvl1pPr>
          </a:lstStyle>
          <a:p>
            <a:fld id="{13455AA9-46B1-4B6E-9502-550918A50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1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8E2220-8AF1-4C66-AC5E-B5BB34B0BC8C}" type="slidenum">
              <a:rPr lang="en-US" altLang="ru-RU" sz="1200">
                <a:latin typeface="Calibri" panose="020F0502020204030204" pitchFamily="34" charset="0"/>
              </a:rPr>
              <a:pPr eaLnBrk="1" hangingPunct="1"/>
              <a:t>4</a:t>
            </a:fld>
            <a:endParaRPr lang="en-US" altLang="ru-RU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868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CE0B0-1674-49BA-A9F1-2CE87D87CF9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233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686829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E28C82-197E-4DF2-99EC-E671A64603A0}" type="slidenum">
              <a:rPr lang="en-US" altLang="ru-RU" sz="1200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ru-RU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CE0B0-1674-49BA-A9F1-2CE87D87CF9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570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270933" cy="9144000"/>
          </a:xfrm>
          <a:prstGeom prst="rect">
            <a:avLst/>
          </a:prstGeom>
          <a:gradFill>
            <a:gsLst>
              <a:gs pos="92000">
                <a:srgbClr val="14CE9F"/>
              </a:gs>
              <a:gs pos="2000">
                <a:srgbClr val="DDF9B8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78419" y="880534"/>
            <a:ext cx="5708649" cy="1641347"/>
          </a:xfrm>
          <a:prstGeom prst="rect">
            <a:avLst/>
          </a:prstGeom>
        </p:spPr>
        <p:txBody>
          <a:bodyPr lIns="0" tIns="0" rIns="0" bIns="0"/>
          <a:lstStyle>
            <a:lvl1pPr>
              <a:defRPr sz="5333">
                <a:solidFill>
                  <a:srgbClr val="5D5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700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90" y="577124"/>
            <a:ext cx="12657218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Группа 41"/>
          <p:cNvGrpSpPr/>
          <p:nvPr/>
        </p:nvGrpSpPr>
        <p:grpSpPr>
          <a:xfrm>
            <a:off x="-1" y="762000"/>
            <a:ext cx="16256001" cy="5029200"/>
            <a:chOff x="-13810" y="707832"/>
            <a:chExt cx="9833985" cy="2985975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-13810" y="707832"/>
              <a:ext cx="9833985" cy="2985975"/>
            </a:xfrm>
            <a:prstGeom prst="rect">
              <a:avLst/>
            </a:prstGeom>
            <a:gradFill>
              <a:gsLst>
                <a:gs pos="0">
                  <a:srgbClr val="00A1FF"/>
                </a:gs>
                <a:gs pos="30000">
                  <a:srgbClr val="1734CE"/>
                </a:gs>
                <a:gs pos="54000">
                  <a:srgbClr val="1734CE"/>
                </a:gs>
                <a:gs pos="68000">
                  <a:srgbClr val="A900CB"/>
                </a:gs>
                <a:gs pos="100000">
                  <a:srgbClr val="F31017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0" name="Группа 29"/>
            <p:cNvGrpSpPr/>
            <p:nvPr/>
          </p:nvGrpSpPr>
          <p:grpSpPr>
            <a:xfrm>
              <a:off x="179512" y="843558"/>
              <a:ext cx="2439889" cy="2439889"/>
              <a:chOff x="179512" y="843558"/>
              <a:chExt cx="2439889" cy="2439889"/>
            </a:xfrm>
          </p:grpSpPr>
          <p:sp>
            <p:nvSpPr>
              <p:cNvPr id="32" name="Овал 41"/>
              <p:cNvSpPr>
                <a:spLocks noChangeArrowheads="1"/>
              </p:cNvSpPr>
              <p:nvPr/>
            </p:nvSpPr>
            <p:spPr bwMode="auto">
              <a:xfrm>
                <a:off x="179512" y="843558"/>
                <a:ext cx="2439889" cy="243988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Овал 41"/>
              <p:cNvSpPr>
                <a:spLocks noChangeArrowheads="1"/>
              </p:cNvSpPr>
              <p:nvPr/>
            </p:nvSpPr>
            <p:spPr bwMode="auto">
              <a:xfrm>
                <a:off x="283456" y="947502"/>
                <a:ext cx="2232000" cy="2232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52000">
                    <a:schemeClr val="accent2"/>
                  </a:gs>
                  <a:gs pos="49000">
                    <a:schemeClr val="accent2"/>
                  </a:gs>
                  <a:gs pos="68000">
                    <a:schemeClr val="accent3"/>
                  </a:gs>
                  <a:gs pos="82000">
                    <a:schemeClr val="accent4"/>
                  </a:gs>
                </a:gsLst>
                <a:lin ang="2700000" scaled="1"/>
                <a:tileRect/>
              </a:gradFill>
              <a:ln>
                <a:noFill/>
                <a:headEnd/>
                <a:tailEnd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Овал 39"/>
              <p:cNvSpPr>
                <a:spLocks noChangeArrowheads="1"/>
              </p:cNvSpPr>
              <p:nvPr/>
            </p:nvSpPr>
            <p:spPr bwMode="auto">
              <a:xfrm>
                <a:off x="319335" y="983382"/>
                <a:ext cx="2160243" cy="2160240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5" name="WordArt 11"/>
              <p:cNvSpPr>
                <a:spLocks noChangeArrowheads="1" noChangeShapeType="1" noTextEdit="1"/>
              </p:cNvSpPr>
              <p:nvPr/>
            </p:nvSpPr>
            <p:spPr bwMode="auto">
              <a:xfrm rot="16200000">
                <a:off x="476138" y="1140183"/>
                <a:ext cx="1846636" cy="1846639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Circle">
                  <a:avLst>
                    <a:gd name="adj" fmla="val 11526895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ru-RU" sz="3600" b="1" kern="10" cap="all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accent2"/>
                    </a:solidFill>
                    <a:latin typeface="+mj-lt"/>
                    <a:ea typeface="+mn-lt"/>
                    <a:cs typeface="+mn-lt"/>
                  </a:rPr>
                  <a:t>Фонд </a:t>
                </a:r>
                <a:r>
                  <a:rPr lang="ru-RU" sz="3600" b="1" kern="10" cap="all" dirty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accent2"/>
                    </a:solidFill>
                    <a:latin typeface="+mj-lt"/>
                    <a:ea typeface="+mn-lt"/>
                    <a:cs typeface="+mn-lt"/>
                  </a:rPr>
                  <a:t>пенсионного и социального страхования Российской Федерации</a:t>
                </a:r>
              </a:p>
            </p:txBody>
          </p:sp>
          <p:sp>
            <p:nvSpPr>
              <p:cNvPr id="36" name="Овал 41"/>
              <p:cNvSpPr>
                <a:spLocks noChangeArrowheads="1"/>
              </p:cNvSpPr>
              <p:nvPr/>
            </p:nvSpPr>
            <p:spPr bwMode="auto">
              <a:xfrm>
                <a:off x="580654" y="1244702"/>
                <a:ext cx="1637604" cy="1637601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52000">
                    <a:schemeClr val="accent2"/>
                  </a:gs>
                  <a:gs pos="49000">
                    <a:schemeClr val="accent2"/>
                  </a:gs>
                  <a:gs pos="68000">
                    <a:schemeClr val="accent3"/>
                  </a:gs>
                  <a:gs pos="82000">
                    <a:schemeClr val="accent4"/>
                  </a:gs>
                </a:gsLst>
                <a:lin ang="2700000" scaled="1"/>
                <a:tileRect/>
              </a:gradFill>
              <a:ln>
                <a:noFill/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7" name="Овал 43"/>
              <p:cNvSpPr>
                <a:spLocks noChangeArrowheads="1"/>
              </p:cNvSpPr>
              <p:nvPr/>
            </p:nvSpPr>
            <p:spPr bwMode="auto">
              <a:xfrm>
                <a:off x="807131" y="1471178"/>
                <a:ext cx="1184650" cy="118464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5190" y="1349237"/>
                <a:ext cx="1428532" cy="1428530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Down">
                  <a:avLst>
                    <a:gd name="adj" fmla="val 480862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ru-RU" sz="3600" b="1" kern="10" cap="all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latin typeface="+mj-lt"/>
                    <a:ea typeface="+mn-lt"/>
                    <a:cs typeface="+mn-lt"/>
                  </a:rPr>
                  <a:t>По Красноярскому краю</a:t>
                </a:r>
                <a:endParaRPr lang="ru-RU" sz="3600" b="1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+mj-lt"/>
                  <a:ea typeface="+mn-lt"/>
                  <a:cs typeface="+mn-lt"/>
                </a:endParaRPr>
              </a:p>
            </p:txBody>
          </p:sp>
          <p:sp>
            <p:nvSpPr>
              <p:cNvPr id="39" name="WordArt 12"/>
              <p:cNvSpPr>
                <a:spLocks noChangeArrowheads="1" noChangeShapeType="1" noTextEdit="1"/>
              </p:cNvSpPr>
              <p:nvPr/>
            </p:nvSpPr>
            <p:spPr bwMode="auto">
              <a:xfrm rot="16200000">
                <a:off x="722010" y="1386054"/>
                <a:ext cx="1354894" cy="1354896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Circle">
                  <a:avLst>
                    <a:gd name="adj" fmla="val 19343518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ru-RU" sz="3600" b="1" kern="10" cap="all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latin typeface="+mj-lt"/>
                    <a:ea typeface="+mn-lt"/>
                    <a:cs typeface="+mn-lt"/>
                  </a:rPr>
                  <a:t>отделение</a:t>
                </a:r>
                <a:endParaRPr lang="ru-RU" sz="3600" b="1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+mj-lt"/>
                  <a:ea typeface="+mn-lt"/>
                  <a:cs typeface="+mn-lt"/>
                </a:endParaRPr>
              </a:p>
            </p:txBody>
          </p:sp>
          <p:pic>
            <p:nvPicPr>
              <p:cNvPr id="40" name="Picture 21" descr="C:\!Пытько\Помощник\УД\Логотипы\Логотип WEB\Логотип WEB 3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95400" y="1628704"/>
                <a:ext cx="1008112" cy="869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41" name="Овал 44"/>
              <p:cNvSpPr>
                <a:spLocks noChangeArrowheads="1"/>
              </p:cNvSpPr>
              <p:nvPr/>
            </p:nvSpPr>
            <p:spPr bwMode="auto">
              <a:xfrm>
                <a:off x="1377331" y="3001076"/>
                <a:ext cx="44250" cy="4425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52000">
                    <a:schemeClr val="accent2"/>
                  </a:gs>
                  <a:gs pos="49000">
                    <a:schemeClr val="accent2"/>
                  </a:gs>
                  <a:gs pos="68000">
                    <a:schemeClr val="accent3"/>
                  </a:gs>
                  <a:gs pos="82000">
                    <a:schemeClr val="accent4"/>
                  </a:gs>
                </a:gsLst>
                <a:lin ang="2700000" scaled="1"/>
              </a:gra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43" name="Прямоугольник 42"/>
          <p:cNvSpPr/>
          <p:nvPr/>
        </p:nvSpPr>
        <p:spPr>
          <a:xfrm>
            <a:off x="7899400" y="6542171"/>
            <a:ext cx="8229600" cy="1485012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pPr>
              <a:defRPr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</a:rPr>
              <a:t>Начальник управления организации страхования профессиональных рисков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</a:rPr>
              <a:t>осфр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</a:rPr>
              <a:t> по Красноярскому краю</a:t>
            </a:r>
          </a:p>
          <a:p>
            <a:pPr>
              <a:defRPr/>
            </a:pPr>
            <a:r>
              <a:rPr lang="ru-RU" sz="2800" b="1" cap="all" dirty="0" smtClean="0">
                <a:solidFill>
                  <a:schemeClr val="tx2"/>
                </a:solidFill>
                <a:latin typeface="Montserrat-Medium"/>
              </a:rPr>
              <a:t>Любовь </a:t>
            </a:r>
            <a:r>
              <a:rPr lang="ru-RU" sz="2800" b="1" cap="all" dirty="0" err="1" smtClean="0">
                <a:solidFill>
                  <a:schemeClr val="tx2"/>
                </a:solidFill>
                <a:latin typeface="Montserrat-Medium"/>
              </a:rPr>
              <a:t>владимировна</a:t>
            </a:r>
            <a:r>
              <a:rPr lang="ru-RU" sz="2800" b="1" cap="all" dirty="0" smtClean="0">
                <a:solidFill>
                  <a:schemeClr val="tx2"/>
                </a:solidFill>
                <a:latin typeface="Montserrat-Medium"/>
              </a:rPr>
              <a:t> </a:t>
            </a:r>
            <a:r>
              <a:rPr lang="ru-RU" sz="2800" b="1" cap="all" dirty="0" err="1" smtClean="0">
                <a:solidFill>
                  <a:schemeClr val="tx2"/>
                </a:solidFill>
                <a:latin typeface="Montserrat-Medium"/>
              </a:rPr>
              <a:t>ерёмина</a:t>
            </a:r>
            <a:endParaRPr lang="ru-RU" sz="2800" b="1" cap="all" dirty="0" smtClean="0">
              <a:solidFill>
                <a:schemeClr val="tx2"/>
              </a:solidFill>
              <a:latin typeface="Montserrat-Medium"/>
            </a:endParaRPr>
          </a:p>
          <a:p>
            <a:pPr>
              <a:defRPr/>
            </a:pPr>
            <a:r>
              <a:rPr lang="ru-RU" sz="2800" b="1" cap="all" dirty="0" smtClean="0">
                <a:solidFill>
                  <a:schemeClr val="tx2"/>
                </a:solidFill>
                <a:latin typeface="Montserrat-Medium"/>
              </a:rPr>
              <a:t>                                                         тел.229-13-58</a:t>
            </a:r>
            <a:endParaRPr lang="ru-RU" sz="2800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994400" y="8518784"/>
            <a:ext cx="2553011" cy="346239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pPr algn="ctr">
              <a:defRPr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Arial" pitchFamily="34" charset="0"/>
                <a:sym typeface="Verdana" pitchFamily="34" charset="0"/>
              </a:rPr>
              <a:t>Февраль 2025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775200" y="946266"/>
            <a:ext cx="11150600" cy="4998804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ontserrat-Medium"/>
                <a:cs typeface="Montserrat-Medium"/>
              </a:rPr>
              <a:t>ОБ ИТОГАХ РАБОТЫ ПО ФИНАНСОВОМУ ОБЕСПЕЧЕНИЮ ПРЕДУПРЕДИТЕЛЬНЫХ </a:t>
            </a:r>
            <a:r>
              <a:rPr lang="ru-RU" sz="3200" b="1" dirty="0">
                <a:solidFill>
                  <a:schemeClr val="bg1"/>
                </a:solidFill>
                <a:latin typeface="Montserrat-Medium"/>
                <a:cs typeface="Montserrat-Medium"/>
              </a:rPr>
              <a:t>МЕР ПО </a:t>
            </a:r>
            <a:r>
              <a:rPr lang="ru-RU" sz="3200" b="1" dirty="0" smtClean="0">
                <a:solidFill>
                  <a:schemeClr val="bg1"/>
                </a:solidFill>
                <a:latin typeface="Montserrat-Medium"/>
                <a:cs typeface="Montserrat-Medium"/>
              </a:rPr>
              <a:t>СОКРАЩЕНИЮ ПРОИЗВОДСТВЕННОГО ТРАВМАТИЗМА И ПРОФЕССОНАЛЬНЫХ ЗАБОЛЕВАНИЙ В 2024 ГОДУ. </a:t>
            </a:r>
          </a:p>
          <a:p>
            <a:r>
              <a:rPr lang="ru-RU" sz="3200" b="1" dirty="0" smtClean="0">
                <a:solidFill>
                  <a:schemeClr val="bg1"/>
                </a:solidFill>
                <a:latin typeface="Montserrat-Medium"/>
                <a:cs typeface="Montserrat-Medium"/>
              </a:rPr>
              <a:t>ИЗМЕНЕНИЯ В ЗАКОНОДАТЕЛЬСТВЕ В 2025 ГОДУ.</a:t>
            </a:r>
          </a:p>
          <a:p>
            <a:endParaRPr lang="ru-RU" sz="3200" b="1" dirty="0" smtClean="0">
              <a:solidFill>
                <a:schemeClr val="bg1"/>
              </a:solidFill>
              <a:latin typeface="Montserrat-Medium"/>
              <a:cs typeface="Montserrat-Medium"/>
            </a:endParaRPr>
          </a:p>
          <a:p>
            <a:r>
              <a:rPr lang="ru-RU" sz="3200" b="1" dirty="0" smtClean="0">
                <a:solidFill>
                  <a:schemeClr val="bg1"/>
                </a:solidFill>
                <a:latin typeface="Montserrat-Medium"/>
                <a:cs typeface="Montserrat-Medium"/>
              </a:rPr>
              <a:t>ПРОФИЛАКТИКА ПРОФЕССИОНАЛЬНЫХ ЗАБОЛЕВАНИЙ.</a:t>
            </a:r>
            <a:endParaRPr lang="ru-RU" sz="3200" b="1" dirty="0">
              <a:solidFill>
                <a:schemeClr val="bg1"/>
              </a:solidFill>
              <a:latin typeface="Montserrat"/>
              <a:cs typeface="Montserrat-Medium"/>
            </a:endParaRPr>
          </a:p>
          <a:p>
            <a:endParaRPr lang="ru-RU" sz="3200" b="1" dirty="0">
              <a:solidFill>
                <a:schemeClr val="bg1"/>
              </a:solidFill>
              <a:latin typeface="Montserrat"/>
              <a:cs typeface="Montserrat-Medium"/>
            </a:endParaRPr>
          </a:p>
        </p:txBody>
      </p:sp>
      <p:pic>
        <p:nvPicPr>
          <p:cNvPr id="19" name="object 4">
            <a:extLst>
              <a:ext uri="{FF2B5EF4-FFF2-40B4-BE49-F238E27FC236}">
                <a16:creationId xmlns="" xmlns:a16="http://schemas.microsoft.com/office/drawing/2014/main" id="{D8C7217D-9F5C-004D-96DC-09A80899EE0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728105" y="-2250313"/>
            <a:ext cx="7620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12294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Box 111"/>
          <p:cNvSpPr txBox="1">
            <a:spLocks noChangeArrowheads="1"/>
          </p:cNvSpPr>
          <p:nvPr/>
        </p:nvSpPr>
        <p:spPr bwMode="auto">
          <a:xfrm>
            <a:off x="13309600" y="2057400"/>
            <a:ext cx="1905000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tx2"/>
                </a:solidFill>
                <a:latin typeface="Montserrat-Medium"/>
              </a:rPr>
              <a:t>РАСХОДЫ   </a:t>
            </a:r>
            <a:endParaRPr lang="ru-RU" altLang="ru-RU" sz="2400" b="1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12298" name="TextBox 115"/>
          <p:cNvSpPr txBox="1">
            <a:spLocks noChangeArrowheads="1"/>
          </p:cNvSpPr>
          <p:nvPr/>
        </p:nvSpPr>
        <p:spPr bwMode="auto">
          <a:xfrm>
            <a:off x="1651000" y="2057400"/>
            <a:ext cx="3287888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tx2"/>
                </a:solidFill>
                <a:latin typeface="Montserrat-Medium"/>
              </a:rPr>
              <a:t>УЧАСТНИКИ  </a:t>
            </a:r>
          </a:p>
        </p:txBody>
      </p:sp>
      <p:sp>
        <p:nvSpPr>
          <p:cNvPr id="12301" name="TextBox 55"/>
          <p:cNvSpPr txBox="1">
            <a:spLocks noChangeArrowheads="1"/>
          </p:cNvSpPr>
          <p:nvPr/>
        </p:nvSpPr>
        <p:spPr bwMode="auto">
          <a:xfrm>
            <a:off x="13309600" y="3962400"/>
            <a:ext cx="2133600" cy="11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 smtClean="0">
                <a:solidFill>
                  <a:srgbClr val="1C46CE"/>
                </a:solidFill>
                <a:latin typeface="Montserrat-Medium"/>
              </a:rPr>
              <a:t>15,6</a:t>
            </a:r>
            <a:r>
              <a:rPr lang="ru-RU" altLang="ru-RU" sz="3600" b="1" dirty="0" smtClean="0">
                <a:solidFill>
                  <a:srgbClr val="1C46CE"/>
                </a:solidFill>
                <a:latin typeface="Montserrat-Medium"/>
              </a:rPr>
              <a:t/>
            </a:r>
            <a:br>
              <a:rPr lang="ru-RU" altLang="ru-RU" sz="3600" b="1" dirty="0" smtClean="0">
                <a:solidFill>
                  <a:srgbClr val="1C46CE"/>
                </a:solidFill>
                <a:latin typeface="Montserrat-Medium"/>
              </a:rPr>
            </a:br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МЛН.РУБ.</a:t>
            </a:r>
            <a:endParaRPr lang="ru-RU" altLang="ru-RU" sz="2400" b="1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452473" y="7575606"/>
            <a:ext cx="12573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cap="all" dirty="0" smtClean="0">
                <a:solidFill>
                  <a:schemeClr val="tx2"/>
                </a:solidFill>
              </a:rPr>
              <a:t>ВЫЯВЛЕНИЕ  РАБОТНИКОВ С РАННИМИ ПРИЗНАКАМИ  ВОЗДЕЙСТВИЯ ВРЕДНЫХ   ФАКТОРОВ</a:t>
            </a:r>
            <a:endParaRPr lang="ru-RU" sz="2400" b="1" cap="all" dirty="0">
              <a:solidFill>
                <a:schemeClr val="tx2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422400" y="6400800"/>
            <a:ext cx="14630400" cy="533400"/>
          </a:xfrm>
          <a:prstGeom prst="rect">
            <a:avLst/>
          </a:prstGeom>
          <a:solidFill>
            <a:srgbClr val="1C46CE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ontserrat-Medium"/>
              </a:rPr>
              <a:t>  ДОСТИГНУТЫ  ГЛАВНЫЕ ЦЕЛИ </a:t>
            </a:r>
            <a:endParaRPr lang="ru-RU" sz="2400" b="1" dirty="0">
              <a:solidFill>
                <a:schemeClr val="bg1"/>
              </a:solidFill>
              <a:latin typeface="Montserrat-Medium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220732" y="7043407"/>
            <a:ext cx="1318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cap="all" dirty="0" smtClean="0">
                <a:solidFill>
                  <a:schemeClr val="tx2"/>
                </a:solidFill>
              </a:rPr>
              <a:t>УЛУЧШЕНИЕ СОСТОЯНИЯ ЗДОРОВЬЯ РАБОТНИКОВ, ЗАНЯТЫХ ВО ВРЕДНЫХ УСЛОВИЯХ ТРУДА</a:t>
            </a:r>
            <a:endParaRPr lang="ru-RU" sz="2400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49" name="TextBox 114"/>
          <p:cNvSpPr txBox="1">
            <a:spLocks noChangeArrowheads="1"/>
          </p:cNvSpPr>
          <p:nvPr/>
        </p:nvSpPr>
        <p:spPr bwMode="auto">
          <a:xfrm>
            <a:off x="1651000" y="3813600"/>
            <a:ext cx="3886200" cy="11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 smtClean="0">
                <a:solidFill>
                  <a:srgbClr val="BB119D"/>
                </a:solidFill>
                <a:latin typeface="Montserrat-Medium"/>
              </a:rPr>
              <a:t> </a:t>
            </a:r>
            <a:r>
              <a:rPr lang="ru-RU" altLang="ru-RU" sz="4400" b="1" dirty="0" smtClean="0">
                <a:solidFill>
                  <a:srgbClr val="1C46CE"/>
                </a:solidFill>
                <a:latin typeface="Montserrat-Medium"/>
              </a:rPr>
              <a:t>5</a:t>
            </a:r>
            <a:r>
              <a:rPr lang="ru-RU" altLang="ru-RU" sz="3600" b="1" dirty="0" smtClean="0">
                <a:solidFill>
                  <a:srgbClr val="BB119D"/>
                </a:solidFill>
                <a:latin typeface="Montserrat-Medium"/>
              </a:rPr>
              <a:t> </a:t>
            </a: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</a:rPr>
              <a:t>медицинских</a:t>
            </a:r>
            <a:b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</a:rPr>
            </a:br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ОРГАНИЗАЦИЙ</a:t>
            </a:r>
            <a:endParaRPr lang="ru-RU" altLang="ru-RU" sz="2400" b="1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61" name="TextBox 114"/>
          <p:cNvSpPr txBox="1">
            <a:spLocks noChangeArrowheads="1"/>
          </p:cNvSpPr>
          <p:nvPr/>
        </p:nvSpPr>
        <p:spPr bwMode="auto">
          <a:xfrm>
            <a:off x="1651000" y="4948533"/>
            <a:ext cx="4724400" cy="11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 smtClean="0">
                <a:solidFill>
                  <a:srgbClr val="1C46CE"/>
                </a:solidFill>
                <a:latin typeface="Montserrat-Medium"/>
              </a:rPr>
              <a:t>3</a:t>
            </a:r>
            <a:r>
              <a:rPr lang="ru-RU" altLang="ru-RU" sz="3600" b="1" dirty="0" smtClean="0">
                <a:solidFill>
                  <a:srgbClr val="BB119D"/>
                </a:solidFill>
                <a:latin typeface="Montserrat-Medium"/>
              </a:rPr>
              <a:t> </a:t>
            </a:r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ЦЕНТРА     РЕАБИЛИТАЦИИ СФР</a:t>
            </a:r>
            <a:endParaRPr lang="ru-RU" altLang="ru-RU" sz="2400" b="1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65" name="TextBox 111"/>
          <p:cNvSpPr txBox="1">
            <a:spLocks noChangeArrowheads="1"/>
          </p:cNvSpPr>
          <p:nvPr/>
        </p:nvSpPr>
        <p:spPr bwMode="auto">
          <a:xfrm>
            <a:off x="6146800" y="2057400"/>
            <a:ext cx="3505200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tx2"/>
                </a:solidFill>
                <a:latin typeface="Montserrat-Medium"/>
              </a:rPr>
              <a:t>МЕРОПРИЯТИЯ   </a:t>
            </a:r>
            <a:endParaRPr lang="ru-RU" altLang="ru-RU" sz="2400" b="1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67" name="TextBox 55"/>
          <p:cNvSpPr txBox="1">
            <a:spLocks noChangeArrowheads="1"/>
          </p:cNvSpPr>
          <p:nvPr/>
        </p:nvSpPr>
        <p:spPr bwMode="auto">
          <a:xfrm>
            <a:off x="6146800" y="2858302"/>
            <a:ext cx="7200000" cy="70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ПРОФИЛАКТИЧЕСКОЕ ЛЕЧЕНИЕ В ЦР СФР</a:t>
            </a:r>
            <a:r>
              <a:rPr lang="ru-RU" altLang="ru-RU" sz="2400" b="1" dirty="0" smtClean="0">
                <a:solidFill>
                  <a:srgbClr val="BB119D"/>
                </a:solidFill>
                <a:latin typeface="Montserrat-Medium"/>
              </a:rPr>
              <a:t/>
            </a:r>
            <a:br>
              <a:rPr lang="ru-RU" altLang="ru-RU" sz="2400" b="1" dirty="0" smtClean="0">
                <a:solidFill>
                  <a:srgbClr val="BB119D"/>
                </a:solidFill>
                <a:latin typeface="Montserrat-Medium"/>
              </a:rPr>
            </a:br>
            <a:r>
              <a:rPr lang="ru-RU" altLang="ru-RU" sz="1600" b="1" dirty="0" smtClean="0">
                <a:solidFill>
                  <a:schemeClr val="tx2"/>
                </a:solidFill>
                <a:latin typeface="Montserrat-Medium"/>
              </a:rPr>
              <a:t>18 ДНЕЙ</a:t>
            </a:r>
            <a:endParaRPr lang="ru-RU" altLang="ru-RU" sz="1600" b="1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68" name="TextBox 55"/>
          <p:cNvSpPr txBox="1">
            <a:spLocks noChangeArrowheads="1"/>
          </p:cNvSpPr>
          <p:nvPr/>
        </p:nvSpPr>
        <p:spPr bwMode="auto">
          <a:xfrm>
            <a:off x="6146800" y="3734803"/>
            <a:ext cx="7200000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ДОПОЛНИТЕЛЬНЫЙ ОТПУСК</a:t>
            </a:r>
            <a:endParaRPr lang="ru-RU" altLang="ru-RU" sz="2400" b="1" dirty="0">
              <a:solidFill>
                <a:schemeClr val="accent3"/>
              </a:solidFill>
              <a:latin typeface="Montserrat-Medium"/>
            </a:endParaRPr>
          </a:p>
        </p:txBody>
      </p:sp>
      <p:cxnSp>
        <p:nvCxnSpPr>
          <p:cNvPr id="73" name="Straight Connector 54"/>
          <p:cNvCxnSpPr/>
          <p:nvPr/>
        </p:nvCxnSpPr>
        <p:spPr>
          <a:xfrm>
            <a:off x="5765800" y="2133600"/>
            <a:ext cx="0" cy="4032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54"/>
          <p:cNvCxnSpPr/>
          <p:nvPr/>
        </p:nvCxnSpPr>
        <p:spPr>
          <a:xfrm>
            <a:off x="13081000" y="2133600"/>
            <a:ext cx="0" cy="4032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55"/>
          <p:cNvSpPr txBox="1">
            <a:spLocks noChangeArrowheads="1"/>
          </p:cNvSpPr>
          <p:nvPr/>
        </p:nvSpPr>
        <p:spPr bwMode="auto">
          <a:xfrm>
            <a:off x="6146800" y="4365083"/>
            <a:ext cx="7200000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ПРОЕЗД К МЕСТУ ЛЕЧЕНИЯ И ОБРАТНО</a:t>
            </a:r>
            <a:endParaRPr lang="ru-RU" altLang="ru-RU" sz="2400" b="1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78" name="TextBox 55"/>
          <p:cNvSpPr txBox="1">
            <a:spLocks noChangeArrowheads="1"/>
          </p:cNvSpPr>
          <p:nvPr/>
        </p:nvSpPr>
        <p:spPr bwMode="auto">
          <a:xfrm>
            <a:off x="6146800" y="4995363"/>
            <a:ext cx="7200000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ПОВТОРНЫЙ МЕДОСМОТР</a:t>
            </a:r>
            <a:endParaRPr lang="ru-RU" altLang="ru-RU" sz="2400" b="1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79" name="TextBox 55"/>
          <p:cNvSpPr txBox="1">
            <a:spLocks noChangeArrowheads="1"/>
          </p:cNvSpPr>
          <p:nvPr/>
        </p:nvSpPr>
        <p:spPr bwMode="auto">
          <a:xfrm>
            <a:off x="6146800" y="5625641"/>
            <a:ext cx="7200000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accent3"/>
                </a:solidFill>
                <a:latin typeface="Montserrat-Medium"/>
              </a:rPr>
              <a:t>СТРАХОВЫЕ ВЗНОСЫ</a:t>
            </a:r>
            <a:endParaRPr lang="ru-RU" altLang="ru-RU" sz="2400" b="1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4774397" y="8199902"/>
            <a:ext cx="11658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cap="all" dirty="0" smtClean="0">
                <a:solidFill>
                  <a:schemeClr val="tx2"/>
                </a:solidFill>
              </a:rPr>
              <a:t>ПРЕДУПРЕЖДЕНИЕ РАЗВИТИЯ ПРОФЗАБОЛЕВАНИЙ У РАБОТНИКОВ</a:t>
            </a:r>
            <a:endParaRPr lang="ru-RU" sz="2400" b="1" cap="all" dirty="0">
              <a:solidFill>
                <a:schemeClr val="tx2"/>
              </a:solidFill>
            </a:endParaRPr>
          </a:p>
        </p:txBody>
      </p:sp>
      <p:grpSp>
        <p:nvGrpSpPr>
          <p:cNvPr id="81" name="Google Shape;10596;p144"/>
          <p:cNvGrpSpPr/>
          <p:nvPr/>
        </p:nvGrpSpPr>
        <p:grpSpPr>
          <a:xfrm>
            <a:off x="2807223" y="7572730"/>
            <a:ext cx="609600" cy="692753"/>
            <a:chOff x="1333682" y="3344330"/>
            <a:chExt cx="271213" cy="383088"/>
          </a:xfrm>
          <a:solidFill>
            <a:schemeClr val="accent3"/>
          </a:solidFill>
        </p:grpSpPr>
        <p:sp>
          <p:nvSpPr>
            <p:cNvPr id="82" name="Google Shape;10597;p144"/>
            <p:cNvSpPr/>
            <p:nvPr/>
          </p:nvSpPr>
          <p:spPr>
            <a:xfrm>
              <a:off x="1334065" y="3377332"/>
              <a:ext cx="270831" cy="350086"/>
            </a:xfrm>
            <a:custGeom>
              <a:avLst/>
              <a:gdLst/>
              <a:ahLst/>
              <a:cxnLst/>
              <a:rect l="l" t="t" r="r" b="b"/>
              <a:pathLst>
                <a:path w="8502" h="10990" extrusionOk="0">
                  <a:moveTo>
                    <a:pt x="6502" y="0"/>
                  </a:moveTo>
                  <a:cubicBezTo>
                    <a:pt x="6406" y="0"/>
                    <a:pt x="6323" y="84"/>
                    <a:pt x="6323" y="191"/>
                  </a:cubicBezTo>
                  <a:cubicBezTo>
                    <a:pt x="6323" y="286"/>
                    <a:pt x="6406" y="369"/>
                    <a:pt x="6502" y="369"/>
                  </a:cubicBezTo>
                  <a:lnTo>
                    <a:pt x="7276" y="369"/>
                  </a:lnTo>
                  <a:cubicBezTo>
                    <a:pt x="7383" y="369"/>
                    <a:pt x="7454" y="441"/>
                    <a:pt x="7454" y="548"/>
                  </a:cubicBezTo>
                  <a:lnTo>
                    <a:pt x="7454" y="9490"/>
                  </a:lnTo>
                  <a:cubicBezTo>
                    <a:pt x="7454" y="9597"/>
                    <a:pt x="7383" y="9668"/>
                    <a:pt x="7276" y="9668"/>
                  </a:cubicBezTo>
                  <a:lnTo>
                    <a:pt x="537" y="9668"/>
                  </a:lnTo>
                  <a:cubicBezTo>
                    <a:pt x="429" y="9668"/>
                    <a:pt x="358" y="9597"/>
                    <a:pt x="358" y="9490"/>
                  </a:cubicBezTo>
                  <a:lnTo>
                    <a:pt x="358" y="8775"/>
                  </a:lnTo>
                  <a:cubicBezTo>
                    <a:pt x="358" y="8668"/>
                    <a:pt x="287" y="8597"/>
                    <a:pt x="179" y="8597"/>
                  </a:cubicBezTo>
                  <a:cubicBezTo>
                    <a:pt x="72" y="8597"/>
                    <a:pt x="1" y="8668"/>
                    <a:pt x="1" y="8775"/>
                  </a:cubicBezTo>
                  <a:lnTo>
                    <a:pt x="1" y="9490"/>
                  </a:lnTo>
                  <a:cubicBezTo>
                    <a:pt x="1" y="9787"/>
                    <a:pt x="239" y="10013"/>
                    <a:pt x="525" y="10013"/>
                  </a:cubicBezTo>
                  <a:lnTo>
                    <a:pt x="703" y="10013"/>
                  </a:lnTo>
                  <a:lnTo>
                    <a:pt x="703" y="10466"/>
                  </a:lnTo>
                  <a:cubicBezTo>
                    <a:pt x="703" y="10763"/>
                    <a:pt x="941" y="10990"/>
                    <a:pt x="1227" y="10990"/>
                  </a:cubicBezTo>
                  <a:lnTo>
                    <a:pt x="7966" y="10990"/>
                  </a:lnTo>
                  <a:cubicBezTo>
                    <a:pt x="8264" y="10990"/>
                    <a:pt x="8490" y="10752"/>
                    <a:pt x="8490" y="10466"/>
                  </a:cubicBezTo>
                  <a:lnTo>
                    <a:pt x="8490" y="10252"/>
                  </a:lnTo>
                  <a:cubicBezTo>
                    <a:pt x="8490" y="10144"/>
                    <a:pt x="8407" y="10073"/>
                    <a:pt x="8311" y="10073"/>
                  </a:cubicBezTo>
                  <a:cubicBezTo>
                    <a:pt x="8204" y="10073"/>
                    <a:pt x="8133" y="10144"/>
                    <a:pt x="8133" y="10252"/>
                  </a:cubicBezTo>
                  <a:lnTo>
                    <a:pt x="8133" y="10466"/>
                  </a:lnTo>
                  <a:cubicBezTo>
                    <a:pt x="8133" y="10573"/>
                    <a:pt x="8049" y="10644"/>
                    <a:pt x="7954" y="10644"/>
                  </a:cubicBezTo>
                  <a:lnTo>
                    <a:pt x="1203" y="10644"/>
                  </a:lnTo>
                  <a:cubicBezTo>
                    <a:pt x="1108" y="10644"/>
                    <a:pt x="1025" y="10573"/>
                    <a:pt x="1025" y="10466"/>
                  </a:cubicBezTo>
                  <a:lnTo>
                    <a:pt x="1025" y="10013"/>
                  </a:lnTo>
                  <a:lnTo>
                    <a:pt x="7264" y="10013"/>
                  </a:lnTo>
                  <a:cubicBezTo>
                    <a:pt x="7561" y="10013"/>
                    <a:pt x="7788" y="9775"/>
                    <a:pt x="7788" y="9490"/>
                  </a:cubicBezTo>
                  <a:lnTo>
                    <a:pt x="7788" y="1358"/>
                  </a:lnTo>
                  <a:lnTo>
                    <a:pt x="7966" y="1358"/>
                  </a:lnTo>
                  <a:cubicBezTo>
                    <a:pt x="8061" y="1358"/>
                    <a:pt x="8145" y="1441"/>
                    <a:pt x="8145" y="1536"/>
                  </a:cubicBezTo>
                  <a:lnTo>
                    <a:pt x="8145" y="9501"/>
                  </a:lnTo>
                  <a:cubicBezTo>
                    <a:pt x="8145" y="9573"/>
                    <a:pt x="8228" y="9656"/>
                    <a:pt x="8323" y="9656"/>
                  </a:cubicBezTo>
                  <a:cubicBezTo>
                    <a:pt x="8430" y="9656"/>
                    <a:pt x="8502" y="9573"/>
                    <a:pt x="8502" y="9478"/>
                  </a:cubicBezTo>
                  <a:lnTo>
                    <a:pt x="8502" y="1512"/>
                  </a:lnTo>
                  <a:cubicBezTo>
                    <a:pt x="8502" y="1215"/>
                    <a:pt x="8264" y="988"/>
                    <a:pt x="7978" y="988"/>
                  </a:cubicBezTo>
                  <a:lnTo>
                    <a:pt x="7799" y="988"/>
                  </a:lnTo>
                  <a:lnTo>
                    <a:pt x="7799" y="524"/>
                  </a:lnTo>
                  <a:cubicBezTo>
                    <a:pt x="7799" y="226"/>
                    <a:pt x="7561" y="0"/>
                    <a:pt x="72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83" name="Google Shape;10598;p144"/>
            <p:cNvSpPr/>
            <p:nvPr/>
          </p:nvSpPr>
          <p:spPr>
            <a:xfrm>
              <a:off x="1333682" y="3344330"/>
              <a:ext cx="189697" cy="292461"/>
            </a:xfrm>
            <a:custGeom>
              <a:avLst/>
              <a:gdLst/>
              <a:ahLst/>
              <a:cxnLst/>
              <a:rect l="l" t="t" r="r" b="b"/>
              <a:pathLst>
                <a:path w="5955" h="9181" extrusionOk="0">
                  <a:moveTo>
                    <a:pt x="2430" y="370"/>
                  </a:moveTo>
                  <a:cubicBezTo>
                    <a:pt x="2489" y="370"/>
                    <a:pt x="2549" y="429"/>
                    <a:pt x="2549" y="489"/>
                  </a:cubicBezTo>
                  <a:lnTo>
                    <a:pt x="2549" y="727"/>
                  </a:lnTo>
                  <a:lnTo>
                    <a:pt x="1858" y="727"/>
                  </a:lnTo>
                  <a:lnTo>
                    <a:pt x="1858" y="489"/>
                  </a:lnTo>
                  <a:cubicBezTo>
                    <a:pt x="1858" y="429"/>
                    <a:pt x="1918" y="370"/>
                    <a:pt x="1977" y="370"/>
                  </a:cubicBezTo>
                  <a:close/>
                  <a:moveTo>
                    <a:pt x="3037" y="1072"/>
                  </a:moveTo>
                  <a:cubicBezTo>
                    <a:pt x="3120" y="1072"/>
                    <a:pt x="3216" y="1143"/>
                    <a:pt x="3216" y="1251"/>
                  </a:cubicBezTo>
                  <a:lnTo>
                    <a:pt x="3216" y="1953"/>
                  </a:lnTo>
                  <a:lnTo>
                    <a:pt x="1215" y="1953"/>
                  </a:lnTo>
                  <a:lnTo>
                    <a:pt x="1215" y="1251"/>
                  </a:lnTo>
                  <a:cubicBezTo>
                    <a:pt x="1203" y="1167"/>
                    <a:pt x="1299" y="1072"/>
                    <a:pt x="1382" y="1072"/>
                  </a:cubicBezTo>
                  <a:close/>
                  <a:moveTo>
                    <a:pt x="1977" y="0"/>
                  </a:moveTo>
                  <a:cubicBezTo>
                    <a:pt x="1727" y="0"/>
                    <a:pt x="1501" y="203"/>
                    <a:pt x="1501" y="477"/>
                  </a:cubicBezTo>
                  <a:lnTo>
                    <a:pt x="1501" y="715"/>
                  </a:lnTo>
                  <a:lnTo>
                    <a:pt x="1370" y="715"/>
                  </a:lnTo>
                  <a:cubicBezTo>
                    <a:pt x="1156" y="715"/>
                    <a:pt x="977" y="834"/>
                    <a:pt x="894" y="1012"/>
                  </a:cubicBezTo>
                  <a:lnTo>
                    <a:pt x="525" y="1012"/>
                  </a:lnTo>
                  <a:cubicBezTo>
                    <a:pt x="227" y="1012"/>
                    <a:pt x="1" y="1251"/>
                    <a:pt x="1" y="1536"/>
                  </a:cubicBezTo>
                  <a:lnTo>
                    <a:pt x="1" y="8990"/>
                  </a:lnTo>
                  <a:cubicBezTo>
                    <a:pt x="13" y="9109"/>
                    <a:pt x="84" y="9180"/>
                    <a:pt x="191" y="9180"/>
                  </a:cubicBezTo>
                  <a:cubicBezTo>
                    <a:pt x="299" y="9180"/>
                    <a:pt x="370" y="9109"/>
                    <a:pt x="370" y="9002"/>
                  </a:cubicBezTo>
                  <a:lnTo>
                    <a:pt x="370" y="1548"/>
                  </a:lnTo>
                  <a:cubicBezTo>
                    <a:pt x="370" y="1441"/>
                    <a:pt x="441" y="1370"/>
                    <a:pt x="549" y="1370"/>
                  </a:cubicBezTo>
                  <a:lnTo>
                    <a:pt x="858" y="1370"/>
                  </a:lnTo>
                  <a:lnTo>
                    <a:pt x="858" y="1965"/>
                  </a:lnTo>
                  <a:cubicBezTo>
                    <a:pt x="858" y="2144"/>
                    <a:pt x="1013" y="2310"/>
                    <a:pt x="1203" y="2310"/>
                  </a:cubicBezTo>
                  <a:lnTo>
                    <a:pt x="3228" y="2310"/>
                  </a:lnTo>
                  <a:cubicBezTo>
                    <a:pt x="3406" y="2310"/>
                    <a:pt x="3573" y="2155"/>
                    <a:pt x="3573" y="1965"/>
                  </a:cubicBezTo>
                  <a:lnTo>
                    <a:pt x="3573" y="1370"/>
                  </a:lnTo>
                  <a:lnTo>
                    <a:pt x="5775" y="1370"/>
                  </a:lnTo>
                  <a:cubicBezTo>
                    <a:pt x="5883" y="1370"/>
                    <a:pt x="5954" y="1298"/>
                    <a:pt x="5954" y="1191"/>
                  </a:cubicBezTo>
                  <a:cubicBezTo>
                    <a:pt x="5954" y="1084"/>
                    <a:pt x="5883" y="1012"/>
                    <a:pt x="5775" y="1012"/>
                  </a:cubicBezTo>
                  <a:lnTo>
                    <a:pt x="3513" y="1012"/>
                  </a:lnTo>
                  <a:cubicBezTo>
                    <a:pt x="3418" y="834"/>
                    <a:pt x="3239" y="715"/>
                    <a:pt x="3037" y="715"/>
                  </a:cubicBezTo>
                  <a:lnTo>
                    <a:pt x="2906" y="715"/>
                  </a:lnTo>
                  <a:lnTo>
                    <a:pt x="2906" y="477"/>
                  </a:lnTo>
                  <a:cubicBezTo>
                    <a:pt x="2906" y="227"/>
                    <a:pt x="2692" y="0"/>
                    <a:pt x="24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84" name="Google Shape;10599;p144"/>
            <p:cNvSpPr/>
            <p:nvPr/>
          </p:nvSpPr>
          <p:spPr>
            <a:xfrm>
              <a:off x="1444060" y="346948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85" name="Google Shape;10600;p144"/>
            <p:cNvSpPr/>
            <p:nvPr/>
          </p:nvSpPr>
          <p:spPr>
            <a:xfrm>
              <a:off x="1444060" y="3493762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0"/>
                    <a:pt x="2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86" name="Google Shape;10601;p144"/>
            <p:cNvSpPr/>
            <p:nvPr/>
          </p:nvSpPr>
          <p:spPr>
            <a:xfrm>
              <a:off x="1444060" y="354192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84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84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87" name="Google Shape;10602;p144"/>
            <p:cNvSpPr/>
            <p:nvPr/>
          </p:nvSpPr>
          <p:spPr>
            <a:xfrm>
              <a:off x="1444060" y="3565818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6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6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88" name="Google Shape;10603;p144"/>
            <p:cNvSpPr/>
            <p:nvPr/>
          </p:nvSpPr>
          <p:spPr>
            <a:xfrm>
              <a:off x="1444060" y="3614747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74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74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89" name="Google Shape;10604;p144"/>
            <p:cNvSpPr/>
            <p:nvPr/>
          </p:nvSpPr>
          <p:spPr>
            <a:xfrm>
              <a:off x="1444060" y="3638256"/>
              <a:ext cx="100917" cy="11404"/>
            </a:xfrm>
            <a:custGeom>
              <a:avLst/>
              <a:gdLst/>
              <a:ahLst/>
              <a:cxnLst/>
              <a:rect l="l" t="t" r="r" b="b"/>
              <a:pathLst>
                <a:path w="3168" h="358" extrusionOk="0"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87"/>
                    <a:pt x="72" y="358"/>
                    <a:pt x="179" y="358"/>
                  </a:cubicBezTo>
                  <a:lnTo>
                    <a:pt x="2989" y="358"/>
                  </a:lnTo>
                  <a:cubicBezTo>
                    <a:pt x="3096" y="358"/>
                    <a:pt x="3168" y="287"/>
                    <a:pt x="3168" y="179"/>
                  </a:cubicBezTo>
                  <a:cubicBezTo>
                    <a:pt x="3168" y="72"/>
                    <a:pt x="3084" y="1"/>
                    <a:pt x="29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90" name="Google Shape;10605;p144"/>
            <p:cNvSpPr/>
            <p:nvPr/>
          </p:nvSpPr>
          <p:spPr>
            <a:xfrm>
              <a:off x="1371622" y="3459454"/>
              <a:ext cx="70208" cy="57084"/>
            </a:xfrm>
            <a:custGeom>
              <a:avLst/>
              <a:gdLst/>
              <a:ahLst/>
              <a:cxnLst/>
              <a:rect l="l" t="t" r="r" b="b"/>
              <a:pathLst>
                <a:path w="2204" h="1792" extrusionOk="0">
                  <a:moveTo>
                    <a:pt x="1417" y="387"/>
                  </a:moveTo>
                  <a:lnTo>
                    <a:pt x="1417" y="470"/>
                  </a:lnTo>
                  <a:lnTo>
                    <a:pt x="1072" y="768"/>
                  </a:lnTo>
                  <a:lnTo>
                    <a:pt x="905" y="589"/>
                  </a:lnTo>
                  <a:cubicBezTo>
                    <a:pt x="873" y="544"/>
                    <a:pt x="823" y="523"/>
                    <a:pt x="773" y="523"/>
                  </a:cubicBezTo>
                  <a:cubicBezTo>
                    <a:pt x="731" y="523"/>
                    <a:pt x="688" y="538"/>
                    <a:pt x="655" y="566"/>
                  </a:cubicBezTo>
                  <a:cubicBezTo>
                    <a:pt x="584" y="625"/>
                    <a:pt x="584" y="744"/>
                    <a:pt x="632" y="827"/>
                  </a:cubicBezTo>
                  <a:lnTo>
                    <a:pt x="917" y="1125"/>
                  </a:lnTo>
                  <a:cubicBezTo>
                    <a:pt x="953" y="1161"/>
                    <a:pt x="989" y="1185"/>
                    <a:pt x="1048" y="1185"/>
                  </a:cubicBezTo>
                  <a:cubicBezTo>
                    <a:pt x="1096" y="1185"/>
                    <a:pt x="1132" y="1161"/>
                    <a:pt x="1167" y="1137"/>
                  </a:cubicBezTo>
                  <a:lnTo>
                    <a:pt x="1429" y="923"/>
                  </a:lnTo>
                  <a:lnTo>
                    <a:pt x="1417" y="1447"/>
                  </a:lnTo>
                  <a:lnTo>
                    <a:pt x="358" y="1447"/>
                  </a:lnTo>
                  <a:lnTo>
                    <a:pt x="358" y="387"/>
                  </a:lnTo>
                  <a:close/>
                  <a:moveTo>
                    <a:pt x="2007" y="1"/>
                  </a:moveTo>
                  <a:cubicBezTo>
                    <a:pt x="1966" y="1"/>
                    <a:pt x="1925" y="17"/>
                    <a:pt x="1894" y="54"/>
                  </a:cubicBezTo>
                  <a:lnTo>
                    <a:pt x="1727" y="185"/>
                  </a:lnTo>
                  <a:cubicBezTo>
                    <a:pt x="1679" y="89"/>
                    <a:pt x="1596" y="30"/>
                    <a:pt x="1489" y="30"/>
                  </a:cubicBezTo>
                  <a:lnTo>
                    <a:pt x="263" y="30"/>
                  </a:lnTo>
                  <a:cubicBezTo>
                    <a:pt x="120" y="30"/>
                    <a:pt x="1" y="149"/>
                    <a:pt x="1" y="304"/>
                  </a:cubicBezTo>
                  <a:lnTo>
                    <a:pt x="1" y="1518"/>
                  </a:lnTo>
                  <a:cubicBezTo>
                    <a:pt x="1" y="1673"/>
                    <a:pt x="120" y="1792"/>
                    <a:pt x="263" y="1792"/>
                  </a:cubicBezTo>
                  <a:lnTo>
                    <a:pt x="1489" y="1792"/>
                  </a:lnTo>
                  <a:cubicBezTo>
                    <a:pt x="1632" y="1792"/>
                    <a:pt x="1751" y="1673"/>
                    <a:pt x="1751" y="1518"/>
                  </a:cubicBezTo>
                  <a:lnTo>
                    <a:pt x="1751" y="613"/>
                  </a:lnTo>
                  <a:lnTo>
                    <a:pt x="2108" y="304"/>
                  </a:lnTo>
                  <a:cubicBezTo>
                    <a:pt x="2203" y="256"/>
                    <a:pt x="2203" y="137"/>
                    <a:pt x="2144" y="65"/>
                  </a:cubicBezTo>
                  <a:cubicBezTo>
                    <a:pt x="2111" y="26"/>
                    <a:pt x="2059" y="1"/>
                    <a:pt x="200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91" name="Google Shape;10606;p144"/>
            <p:cNvSpPr/>
            <p:nvPr/>
          </p:nvSpPr>
          <p:spPr>
            <a:xfrm>
              <a:off x="1371622" y="3532434"/>
              <a:ext cx="70208" cy="56543"/>
            </a:xfrm>
            <a:custGeom>
              <a:avLst/>
              <a:gdLst/>
              <a:ahLst/>
              <a:cxnLst/>
              <a:rect l="l" t="t" r="r" b="b"/>
              <a:pathLst>
                <a:path w="2204" h="1775" extrusionOk="0">
                  <a:moveTo>
                    <a:pt x="1417" y="382"/>
                  </a:moveTo>
                  <a:lnTo>
                    <a:pt x="1417" y="465"/>
                  </a:lnTo>
                  <a:lnTo>
                    <a:pt x="1072" y="763"/>
                  </a:lnTo>
                  <a:lnTo>
                    <a:pt x="905" y="584"/>
                  </a:lnTo>
                  <a:cubicBezTo>
                    <a:pt x="874" y="547"/>
                    <a:pt x="827" y="529"/>
                    <a:pt x="779" y="529"/>
                  </a:cubicBezTo>
                  <a:cubicBezTo>
                    <a:pt x="734" y="529"/>
                    <a:pt x="690" y="544"/>
                    <a:pt x="655" y="572"/>
                  </a:cubicBezTo>
                  <a:cubicBezTo>
                    <a:pt x="584" y="632"/>
                    <a:pt x="584" y="751"/>
                    <a:pt x="632" y="822"/>
                  </a:cubicBezTo>
                  <a:lnTo>
                    <a:pt x="917" y="1120"/>
                  </a:lnTo>
                  <a:cubicBezTo>
                    <a:pt x="953" y="1168"/>
                    <a:pt x="989" y="1180"/>
                    <a:pt x="1048" y="1180"/>
                  </a:cubicBezTo>
                  <a:cubicBezTo>
                    <a:pt x="1096" y="1180"/>
                    <a:pt x="1132" y="1168"/>
                    <a:pt x="1167" y="1132"/>
                  </a:cubicBezTo>
                  <a:lnTo>
                    <a:pt x="1429" y="930"/>
                  </a:lnTo>
                  <a:lnTo>
                    <a:pt x="1417" y="1430"/>
                  </a:lnTo>
                  <a:lnTo>
                    <a:pt x="358" y="1430"/>
                  </a:lnTo>
                  <a:lnTo>
                    <a:pt x="358" y="382"/>
                  </a:lnTo>
                  <a:close/>
                  <a:moveTo>
                    <a:pt x="2012" y="1"/>
                  </a:moveTo>
                  <a:cubicBezTo>
                    <a:pt x="1969" y="1"/>
                    <a:pt x="1926" y="16"/>
                    <a:pt x="1894" y="49"/>
                  </a:cubicBezTo>
                  <a:lnTo>
                    <a:pt x="1727" y="180"/>
                  </a:lnTo>
                  <a:cubicBezTo>
                    <a:pt x="1679" y="96"/>
                    <a:pt x="1596" y="13"/>
                    <a:pt x="1489" y="13"/>
                  </a:cubicBezTo>
                  <a:lnTo>
                    <a:pt x="263" y="13"/>
                  </a:lnTo>
                  <a:cubicBezTo>
                    <a:pt x="120" y="13"/>
                    <a:pt x="1" y="132"/>
                    <a:pt x="1" y="287"/>
                  </a:cubicBezTo>
                  <a:lnTo>
                    <a:pt x="1" y="1501"/>
                  </a:lnTo>
                  <a:cubicBezTo>
                    <a:pt x="1" y="1656"/>
                    <a:pt x="120" y="1775"/>
                    <a:pt x="263" y="1775"/>
                  </a:cubicBezTo>
                  <a:lnTo>
                    <a:pt x="1489" y="1775"/>
                  </a:lnTo>
                  <a:cubicBezTo>
                    <a:pt x="1632" y="1775"/>
                    <a:pt x="1751" y="1656"/>
                    <a:pt x="1751" y="1501"/>
                  </a:cubicBezTo>
                  <a:lnTo>
                    <a:pt x="1751" y="608"/>
                  </a:lnTo>
                  <a:lnTo>
                    <a:pt x="2108" y="299"/>
                  </a:lnTo>
                  <a:cubicBezTo>
                    <a:pt x="2203" y="239"/>
                    <a:pt x="2203" y="144"/>
                    <a:pt x="2144" y="60"/>
                  </a:cubicBezTo>
                  <a:cubicBezTo>
                    <a:pt x="2111" y="22"/>
                    <a:pt x="2062" y="1"/>
                    <a:pt x="20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92" name="Google Shape;10607;p144"/>
            <p:cNvSpPr/>
            <p:nvPr/>
          </p:nvSpPr>
          <p:spPr>
            <a:xfrm>
              <a:off x="1371622" y="3605254"/>
              <a:ext cx="70208" cy="55810"/>
            </a:xfrm>
            <a:custGeom>
              <a:avLst/>
              <a:gdLst/>
              <a:ahLst/>
              <a:cxnLst/>
              <a:rect l="l" t="t" r="r" b="b"/>
              <a:pathLst>
                <a:path w="2204" h="1752" extrusionOk="0">
                  <a:moveTo>
                    <a:pt x="1417" y="358"/>
                  </a:moveTo>
                  <a:lnTo>
                    <a:pt x="1417" y="489"/>
                  </a:lnTo>
                  <a:lnTo>
                    <a:pt x="1072" y="787"/>
                  </a:lnTo>
                  <a:lnTo>
                    <a:pt x="905" y="608"/>
                  </a:lnTo>
                  <a:cubicBezTo>
                    <a:pt x="874" y="571"/>
                    <a:pt x="827" y="553"/>
                    <a:pt x="779" y="553"/>
                  </a:cubicBezTo>
                  <a:cubicBezTo>
                    <a:pt x="734" y="553"/>
                    <a:pt x="690" y="568"/>
                    <a:pt x="655" y="596"/>
                  </a:cubicBezTo>
                  <a:cubicBezTo>
                    <a:pt x="584" y="644"/>
                    <a:pt x="584" y="775"/>
                    <a:pt x="632" y="846"/>
                  </a:cubicBezTo>
                  <a:lnTo>
                    <a:pt x="917" y="1144"/>
                  </a:lnTo>
                  <a:cubicBezTo>
                    <a:pt x="953" y="1192"/>
                    <a:pt x="989" y="1203"/>
                    <a:pt x="1048" y="1203"/>
                  </a:cubicBezTo>
                  <a:cubicBezTo>
                    <a:pt x="1096" y="1203"/>
                    <a:pt x="1132" y="1192"/>
                    <a:pt x="1167" y="1156"/>
                  </a:cubicBezTo>
                  <a:lnTo>
                    <a:pt x="1429" y="953"/>
                  </a:lnTo>
                  <a:lnTo>
                    <a:pt x="1417" y="1406"/>
                  </a:lnTo>
                  <a:lnTo>
                    <a:pt x="358" y="1406"/>
                  </a:lnTo>
                  <a:lnTo>
                    <a:pt x="358" y="358"/>
                  </a:lnTo>
                  <a:close/>
                  <a:moveTo>
                    <a:pt x="263" y="1"/>
                  </a:moveTo>
                  <a:cubicBezTo>
                    <a:pt x="120" y="1"/>
                    <a:pt x="1" y="120"/>
                    <a:pt x="1" y="263"/>
                  </a:cubicBezTo>
                  <a:lnTo>
                    <a:pt x="1" y="1489"/>
                  </a:lnTo>
                  <a:cubicBezTo>
                    <a:pt x="1" y="1632"/>
                    <a:pt x="120" y="1751"/>
                    <a:pt x="263" y="1751"/>
                  </a:cubicBezTo>
                  <a:lnTo>
                    <a:pt x="1489" y="1751"/>
                  </a:lnTo>
                  <a:cubicBezTo>
                    <a:pt x="1632" y="1751"/>
                    <a:pt x="1751" y="1632"/>
                    <a:pt x="1751" y="1489"/>
                  </a:cubicBezTo>
                  <a:lnTo>
                    <a:pt x="1751" y="632"/>
                  </a:lnTo>
                  <a:lnTo>
                    <a:pt x="2108" y="322"/>
                  </a:lnTo>
                  <a:cubicBezTo>
                    <a:pt x="2191" y="263"/>
                    <a:pt x="2203" y="144"/>
                    <a:pt x="2132" y="72"/>
                  </a:cubicBezTo>
                  <a:cubicBezTo>
                    <a:pt x="2107" y="47"/>
                    <a:pt x="2062" y="32"/>
                    <a:pt x="2014" y="32"/>
                  </a:cubicBezTo>
                  <a:cubicBezTo>
                    <a:pt x="1972" y="32"/>
                    <a:pt x="1927" y="44"/>
                    <a:pt x="1894" y="72"/>
                  </a:cubicBezTo>
                  <a:lnTo>
                    <a:pt x="1739" y="191"/>
                  </a:lnTo>
                  <a:cubicBezTo>
                    <a:pt x="1715" y="84"/>
                    <a:pt x="1608" y="1"/>
                    <a:pt x="1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</p:grpSp>
      <p:grpSp>
        <p:nvGrpSpPr>
          <p:cNvPr id="108" name="Google Shape;11882;p146"/>
          <p:cNvGrpSpPr/>
          <p:nvPr/>
        </p:nvGrpSpPr>
        <p:grpSpPr>
          <a:xfrm>
            <a:off x="1498605" y="7116378"/>
            <a:ext cx="569959" cy="629772"/>
            <a:chOff x="3967213" y="3408047"/>
            <a:chExt cx="275394" cy="303653"/>
          </a:xfrm>
          <a:solidFill>
            <a:schemeClr val="accent3"/>
          </a:solidFill>
        </p:grpSpPr>
        <p:sp>
          <p:nvSpPr>
            <p:cNvPr id="110" name="Google Shape;11884;p146"/>
            <p:cNvSpPr/>
            <p:nvPr/>
          </p:nvSpPr>
          <p:spPr>
            <a:xfrm>
              <a:off x="4093585" y="3484237"/>
              <a:ext cx="21891" cy="37002"/>
            </a:xfrm>
            <a:custGeom>
              <a:avLst/>
              <a:gdLst/>
              <a:ahLst/>
              <a:cxnLst/>
              <a:rect l="l" t="t" r="r" b="b"/>
              <a:pathLst>
                <a:path w="691" h="1168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1000"/>
                  </a:lnTo>
                  <a:cubicBezTo>
                    <a:pt x="0" y="1084"/>
                    <a:pt x="72" y="1167"/>
                    <a:pt x="155" y="1167"/>
                  </a:cubicBezTo>
                  <a:lnTo>
                    <a:pt x="536" y="1167"/>
                  </a:lnTo>
                  <a:cubicBezTo>
                    <a:pt x="619" y="1167"/>
                    <a:pt x="691" y="1084"/>
                    <a:pt x="691" y="1000"/>
                  </a:cubicBezTo>
                  <a:cubicBezTo>
                    <a:pt x="691" y="893"/>
                    <a:pt x="619" y="822"/>
                    <a:pt x="512" y="822"/>
                  </a:cubicBezTo>
                  <a:lnTo>
                    <a:pt x="322" y="822"/>
                  </a:lnTo>
                  <a:lnTo>
                    <a:pt x="322" y="167"/>
                  </a:lnTo>
                  <a:cubicBezTo>
                    <a:pt x="322" y="72"/>
                    <a:pt x="250" y="0"/>
                    <a:pt x="1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111" name="Google Shape;11885;p146"/>
            <p:cNvSpPr/>
            <p:nvPr/>
          </p:nvSpPr>
          <p:spPr>
            <a:xfrm>
              <a:off x="3967213" y="3408047"/>
              <a:ext cx="275394" cy="303653"/>
            </a:xfrm>
            <a:custGeom>
              <a:avLst/>
              <a:gdLst/>
              <a:ahLst/>
              <a:cxnLst/>
              <a:rect l="l" t="t" r="r" b="b"/>
              <a:pathLst>
                <a:path w="8693" h="9585" extrusionOk="0">
                  <a:moveTo>
                    <a:pt x="3549" y="417"/>
                  </a:moveTo>
                  <a:lnTo>
                    <a:pt x="3549" y="417"/>
                  </a:lnTo>
                  <a:cubicBezTo>
                    <a:pt x="3346" y="1024"/>
                    <a:pt x="3001" y="1322"/>
                    <a:pt x="2775" y="1465"/>
                  </a:cubicBezTo>
                  <a:cubicBezTo>
                    <a:pt x="2799" y="976"/>
                    <a:pt x="3120" y="572"/>
                    <a:pt x="3549" y="417"/>
                  </a:cubicBezTo>
                  <a:close/>
                  <a:moveTo>
                    <a:pt x="4727" y="334"/>
                  </a:moveTo>
                  <a:cubicBezTo>
                    <a:pt x="5382" y="334"/>
                    <a:pt x="5906" y="869"/>
                    <a:pt x="5906" y="1524"/>
                  </a:cubicBezTo>
                  <a:lnTo>
                    <a:pt x="5906" y="2262"/>
                  </a:lnTo>
                  <a:cubicBezTo>
                    <a:pt x="4501" y="2155"/>
                    <a:pt x="4108" y="846"/>
                    <a:pt x="4001" y="334"/>
                  </a:cubicBezTo>
                  <a:close/>
                  <a:moveTo>
                    <a:pt x="2441" y="2643"/>
                  </a:moveTo>
                  <a:lnTo>
                    <a:pt x="2441" y="2893"/>
                  </a:lnTo>
                  <a:cubicBezTo>
                    <a:pt x="2441" y="3036"/>
                    <a:pt x="2453" y="3179"/>
                    <a:pt x="2477" y="3310"/>
                  </a:cubicBezTo>
                  <a:cubicBezTo>
                    <a:pt x="2334" y="3251"/>
                    <a:pt x="2239" y="3120"/>
                    <a:pt x="2239" y="2977"/>
                  </a:cubicBezTo>
                  <a:cubicBezTo>
                    <a:pt x="2239" y="2822"/>
                    <a:pt x="2322" y="2703"/>
                    <a:pt x="2441" y="2643"/>
                  </a:cubicBezTo>
                  <a:close/>
                  <a:moveTo>
                    <a:pt x="6251" y="2655"/>
                  </a:moveTo>
                  <a:cubicBezTo>
                    <a:pt x="6359" y="2715"/>
                    <a:pt x="6442" y="2834"/>
                    <a:pt x="6442" y="2989"/>
                  </a:cubicBezTo>
                  <a:cubicBezTo>
                    <a:pt x="6442" y="3155"/>
                    <a:pt x="6335" y="3286"/>
                    <a:pt x="6204" y="3334"/>
                  </a:cubicBezTo>
                  <a:cubicBezTo>
                    <a:pt x="6228" y="3179"/>
                    <a:pt x="6251" y="3048"/>
                    <a:pt x="6251" y="2917"/>
                  </a:cubicBezTo>
                  <a:lnTo>
                    <a:pt x="6251" y="2655"/>
                  </a:lnTo>
                  <a:close/>
                  <a:moveTo>
                    <a:pt x="3775" y="786"/>
                  </a:moveTo>
                  <a:cubicBezTo>
                    <a:pt x="3846" y="1012"/>
                    <a:pt x="3953" y="1274"/>
                    <a:pt x="4120" y="1524"/>
                  </a:cubicBezTo>
                  <a:cubicBezTo>
                    <a:pt x="4537" y="2167"/>
                    <a:pt x="5144" y="2536"/>
                    <a:pt x="5906" y="2584"/>
                  </a:cubicBezTo>
                  <a:lnTo>
                    <a:pt x="5906" y="2893"/>
                  </a:lnTo>
                  <a:cubicBezTo>
                    <a:pt x="5906" y="3548"/>
                    <a:pt x="5549" y="4179"/>
                    <a:pt x="4977" y="4501"/>
                  </a:cubicBezTo>
                  <a:lnTo>
                    <a:pt x="4727" y="4656"/>
                  </a:lnTo>
                  <a:cubicBezTo>
                    <a:pt x="4608" y="4721"/>
                    <a:pt x="4474" y="4754"/>
                    <a:pt x="4340" y="4754"/>
                  </a:cubicBezTo>
                  <a:cubicBezTo>
                    <a:pt x="4206" y="4754"/>
                    <a:pt x="4073" y="4721"/>
                    <a:pt x="3953" y="4656"/>
                  </a:cubicBezTo>
                  <a:lnTo>
                    <a:pt x="3703" y="4501"/>
                  </a:lnTo>
                  <a:cubicBezTo>
                    <a:pt x="3120" y="4179"/>
                    <a:pt x="2775" y="3572"/>
                    <a:pt x="2775" y="2893"/>
                  </a:cubicBezTo>
                  <a:lnTo>
                    <a:pt x="2775" y="2417"/>
                  </a:lnTo>
                  <a:lnTo>
                    <a:pt x="2775" y="1858"/>
                  </a:lnTo>
                  <a:cubicBezTo>
                    <a:pt x="3001" y="1750"/>
                    <a:pt x="3465" y="1465"/>
                    <a:pt x="3775" y="786"/>
                  </a:cubicBezTo>
                  <a:close/>
                  <a:moveTo>
                    <a:pt x="5001" y="4906"/>
                  </a:moveTo>
                  <a:lnTo>
                    <a:pt x="5001" y="5751"/>
                  </a:lnTo>
                  <a:lnTo>
                    <a:pt x="4965" y="5775"/>
                  </a:lnTo>
                  <a:lnTo>
                    <a:pt x="4334" y="6203"/>
                  </a:lnTo>
                  <a:lnTo>
                    <a:pt x="3692" y="5751"/>
                  </a:lnTo>
                  <a:lnTo>
                    <a:pt x="3692" y="4906"/>
                  </a:lnTo>
                  <a:lnTo>
                    <a:pt x="3775" y="4953"/>
                  </a:lnTo>
                  <a:cubicBezTo>
                    <a:pt x="3953" y="5048"/>
                    <a:pt x="4144" y="5096"/>
                    <a:pt x="4346" y="5096"/>
                  </a:cubicBezTo>
                  <a:cubicBezTo>
                    <a:pt x="4537" y="5096"/>
                    <a:pt x="4727" y="5048"/>
                    <a:pt x="4906" y="4953"/>
                  </a:cubicBezTo>
                  <a:lnTo>
                    <a:pt x="5001" y="4906"/>
                  </a:lnTo>
                  <a:close/>
                  <a:moveTo>
                    <a:pt x="3680" y="6168"/>
                  </a:moveTo>
                  <a:lnTo>
                    <a:pt x="4084" y="6453"/>
                  </a:lnTo>
                  <a:lnTo>
                    <a:pt x="3680" y="6930"/>
                  </a:lnTo>
                  <a:lnTo>
                    <a:pt x="3680" y="6263"/>
                  </a:lnTo>
                  <a:lnTo>
                    <a:pt x="3680" y="6168"/>
                  </a:lnTo>
                  <a:close/>
                  <a:moveTo>
                    <a:pt x="4977" y="6168"/>
                  </a:moveTo>
                  <a:lnTo>
                    <a:pt x="4977" y="6263"/>
                  </a:lnTo>
                  <a:lnTo>
                    <a:pt x="4977" y="6930"/>
                  </a:lnTo>
                  <a:lnTo>
                    <a:pt x="4573" y="6453"/>
                  </a:lnTo>
                  <a:lnTo>
                    <a:pt x="4977" y="6168"/>
                  </a:lnTo>
                  <a:close/>
                  <a:moveTo>
                    <a:pt x="4977" y="7453"/>
                  </a:moveTo>
                  <a:lnTo>
                    <a:pt x="4977" y="8406"/>
                  </a:lnTo>
                  <a:lnTo>
                    <a:pt x="4906" y="7656"/>
                  </a:lnTo>
                  <a:lnTo>
                    <a:pt x="4977" y="7453"/>
                  </a:lnTo>
                  <a:close/>
                  <a:moveTo>
                    <a:pt x="3692" y="7453"/>
                  </a:moveTo>
                  <a:lnTo>
                    <a:pt x="3763" y="7656"/>
                  </a:lnTo>
                  <a:lnTo>
                    <a:pt x="3692" y="8418"/>
                  </a:lnTo>
                  <a:lnTo>
                    <a:pt x="3692" y="7453"/>
                  </a:lnTo>
                  <a:close/>
                  <a:moveTo>
                    <a:pt x="4311" y="6703"/>
                  </a:moveTo>
                  <a:lnTo>
                    <a:pt x="4704" y="7168"/>
                  </a:lnTo>
                  <a:lnTo>
                    <a:pt x="4537" y="7584"/>
                  </a:lnTo>
                  <a:cubicBezTo>
                    <a:pt x="4525" y="7620"/>
                    <a:pt x="4525" y="7632"/>
                    <a:pt x="4525" y="7656"/>
                  </a:cubicBezTo>
                  <a:lnTo>
                    <a:pt x="4680" y="9251"/>
                  </a:lnTo>
                  <a:lnTo>
                    <a:pt x="3942" y="9251"/>
                  </a:lnTo>
                  <a:lnTo>
                    <a:pt x="4108" y="7656"/>
                  </a:lnTo>
                  <a:cubicBezTo>
                    <a:pt x="4108" y="7632"/>
                    <a:pt x="4108" y="7596"/>
                    <a:pt x="4084" y="7584"/>
                  </a:cubicBezTo>
                  <a:lnTo>
                    <a:pt x="3930" y="7168"/>
                  </a:lnTo>
                  <a:lnTo>
                    <a:pt x="4311" y="6703"/>
                  </a:lnTo>
                  <a:close/>
                  <a:moveTo>
                    <a:pt x="3965" y="0"/>
                  </a:moveTo>
                  <a:cubicBezTo>
                    <a:pt x="3906" y="0"/>
                    <a:pt x="3846" y="0"/>
                    <a:pt x="3787" y="12"/>
                  </a:cubicBezTo>
                  <a:cubicBezTo>
                    <a:pt x="3013" y="95"/>
                    <a:pt x="2453" y="750"/>
                    <a:pt x="2441" y="1524"/>
                  </a:cubicBezTo>
                  <a:lnTo>
                    <a:pt x="2441" y="1750"/>
                  </a:lnTo>
                  <a:lnTo>
                    <a:pt x="2441" y="2286"/>
                  </a:lnTo>
                  <a:cubicBezTo>
                    <a:pt x="2120" y="2358"/>
                    <a:pt x="1894" y="2643"/>
                    <a:pt x="1894" y="2977"/>
                  </a:cubicBezTo>
                  <a:cubicBezTo>
                    <a:pt x="1894" y="3358"/>
                    <a:pt x="2191" y="3667"/>
                    <a:pt x="2584" y="3691"/>
                  </a:cubicBezTo>
                  <a:cubicBezTo>
                    <a:pt x="2739" y="4084"/>
                    <a:pt x="3001" y="4441"/>
                    <a:pt x="3358" y="4703"/>
                  </a:cubicBezTo>
                  <a:lnTo>
                    <a:pt x="3358" y="5727"/>
                  </a:lnTo>
                  <a:lnTo>
                    <a:pt x="1620" y="6275"/>
                  </a:lnTo>
                  <a:cubicBezTo>
                    <a:pt x="655" y="6584"/>
                    <a:pt x="12" y="7465"/>
                    <a:pt x="1" y="8489"/>
                  </a:cubicBezTo>
                  <a:lnTo>
                    <a:pt x="1" y="9418"/>
                  </a:lnTo>
                  <a:cubicBezTo>
                    <a:pt x="1" y="9501"/>
                    <a:pt x="72" y="9585"/>
                    <a:pt x="155" y="9585"/>
                  </a:cubicBezTo>
                  <a:lnTo>
                    <a:pt x="1822" y="9585"/>
                  </a:lnTo>
                  <a:cubicBezTo>
                    <a:pt x="1917" y="9585"/>
                    <a:pt x="1989" y="9501"/>
                    <a:pt x="1989" y="9418"/>
                  </a:cubicBezTo>
                  <a:cubicBezTo>
                    <a:pt x="1989" y="9323"/>
                    <a:pt x="1917" y="9251"/>
                    <a:pt x="1822" y="9251"/>
                  </a:cubicBezTo>
                  <a:lnTo>
                    <a:pt x="334" y="9251"/>
                  </a:lnTo>
                  <a:lnTo>
                    <a:pt x="334" y="8489"/>
                  </a:lnTo>
                  <a:cubicBezTo>
                    <a:pt x="334" y="8299"/>
                    <a:pt x="370" y="8120"/>
                    <a:pt x="417" y="7942"/>
                  </a:cubicBezTo>
                  <a:cubicBezTo>
                    <a:pt x="429" y="7894"/>
                    <a:pt x="441" y="7834"/>
                    <a:pt x="453" y="7799"/>
                  </a:cubicBezTo>
                  <a:cubicBezTo>
                    <a:pt x="477" y="7751"/>
                    <a:pt x="501" y="7704"/>
                    <a:pt x="513" y="7644"/>
                  </a:cubicBezTo>
                  <a:cubicBezTo>
                    <a:pt x="739" y="7156"/>
                    <a:pt x="1167" y="6763"/>
                    <a:pt x="1703" y="6608"/>
                  </a:cubicBezTo>
                  <a:lnTo>
                    <a:pt x="2703" y="6287"/>
                  </a:lnTo>
                  <a:lnTo>
                    <a:pt x="3358" y="6084"/>
                  </a:lnTo>
                  <a:lnTo>
                    <a:pt x="3358" y="9251"/>
                  </a:lnTo>
                  <a:lnTo>
                    <a:pt x="2513" y="9251"/>
                  </a:lnTo>
                  <a:cubicBezTo>
                    <a:pt x="2418" y="9251"/>
                    <a:pt x="2346" y="9323"/>
                    <a:pt x="2346" y="9418"/>
                  </a:cubicBezTo>
                  <a:cubicBezTo>
                    <a:pt x="2346" y="9501"/>
                    <a:pt x="2418" y="9585"/>
                    <a:pt x="2513" y="9585"/>
                  </a:cubicBezTo>
                  <a:lnTo>
                    <a:pt x="8525" y="9585"/>
                  </a:lnTo>
                  <a:cubicBezTo>
                    <a:pt x="8609" y="9585"/>
                    <a:pt x="8692" y="9501"/>
                    <a:pt x="8692" y="9418"/>
                  </a:cubicBezTo>
                  <a:lnTo>
                    <a:pt x="8692" y="8489"/>
                  </a:lnTo>
                  <a:cubicBezTo>
                    <a:pt x="8692" y="7930"/>
                    <a:pt x="8466" y="7358"/>
                    <a:pt x="8073" y="6942"/>
                  </a:cubicBezTo>
                  <a:cubicBezTo>
                    <a:pt x="8042" y="6904"/>
                    <a:pt x="8001" y="6886"/>
                    <a:pt x="7957" y="6886"/>
                  </a:cubicBezTo>
                  <a:cubicBezTo>
                    <a:pt x="7917" y="6886"/>
                    <a:pt x="7875" y="6901"/>
                    <a:pt x="7835" y="6930"/>
                  </a:cubicBezTo>
                  <a:cubicBezTo>
                    <a:pt x="7763" y="6989"/>
                    <a:pt x="7763" y="7096"/>
                    <a:pt x="7823" y="7168"/>
                  </a:cubicBezTo>
                  <a:cubicBezTo>
                    <a:pt x="8156" y="7537"/>
                    <a:pt x="8335" y="8001"/>
                    <a:pt x="8335" y="8489"/>
                  </a:cubicBezTo>
                  <a:lnTo>
                    <a:pt x="8335" y="9251"/>
                  </a:lnTo>
                  <a:lnTo>
                    <a:pt x="5311" y="9251"/>
                  </a:lnTo>
                  <a:lnTo>
                    <a:pt x="5311" y="6084"/>
                  </a:lnTo>
                  <a:lnTo>
                    <a:pt x="6942" y="6608"/>
                  </a:lnTo>
                  <a:cubicBezTo>
                    <a:pt x="7085" y="6644"/>
                    <a:pt x="7216" y="6703"/>
                    <a:pt x="7335" y="6763"/>
                  </a:cubicBezTo>
                  <a:cubicBezTo>
                    <a:pt x="7359" y="6779"/>
                    <a:pt x="7388" y="6787"/>
                    <a:pt x="7418" y="6787"/>
                  </a:cubicBezTo>
                  <a:cubicBezTo>
                    <a:pt x="7474" y="6787"/>
                    <a:pt x="7534" y="6758"/>
                    <a:pt x="7573" y="6703"/>
                  </a:cubicBezTo>
                  <a:cubicBezTo>
                    <a:pt x="7621" y="6632"/>
                    <a:pt x="7585" y="6525"/>
                    <a:pt x="7513" y="6465"/>
                  </a:cubicBezTo>
                  <a:cubicBezTo>
                    <a:pt x="7359" y="6394"/>
                    <a:pt x="7216" y="6322"/>
                    <a:pt x="7061" y="6275"/>
                  </a:cubicBezTo>
                  <a:lnTo>
                    <a:pt x="5323" y="5715"/>
                  </a:lnTo>
                  <a:lnTo>
                    <a:pt x="5323" y="4679"/>
                  </a:lnTo>
                  <a:cubicBezTo>
                    <a:pt x="5680" y="4429"/>
                    <a:pt x="5954" y="4072"/>
                    <a:pt x="6097" y="3667"/>
                  </a:cubicBezTo>
                  <a:cubicBezTo>
                    <a:pt x="6466" y="3655"/>
                    <a:pt x="6787" y="3346"/>
                    <a:pt x="6787" y="2953"/>
                  </a:cubicBezTo>
                  <a:cubicBezTo>
                    <a:pt x="6787" y="2631"/>
                    <a:pt x="6561" y="2346"/>
                    <a:pt x="6251" y="2274"/>
                  </a:cubicBezTo>
                  <a:lnTo>
                    <a:pt x="6251" y="1512"/>
                  </a:lnTo>
                  <a:cubicBezTo>
                    <a:pt x="6251" y="679"/>
                    <a:pt x="5561" y="0"/>
                    <a:pt x="47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</p:grpSp>
      <p:grpSp>
        <p:nvGrpSpPr>
          <p:cNvPr id="114" name="Google Shape;10128;p143"/>
          <p:cNvGrpSpPr/>
          <p:nvPr/>
        </p:nvGrpSpPr>
        <p:grpSpPr>
          <a:xfrm>
            <a:off x="3903764" y="8180571"/>
            <a:ext cx="609600" cy="495862"/>
            <a:chOff x="6870193" y="2295620"/>
            <a:chExt cx="360356" cy="343462"/>
          </a:xfrm>
          <a:solidFill>
            <a:schemeClr val="accent3"/>
          </a:solidFill>
        </p:grpSpPr>
        <p:sp>
          <p:nvSpPr>
            <p:cNvPr id="115" name="Google Shape;10129;p143"/>
            <p:cNvSpPr/>
            <p:nvPr/>
          </p:nvSpPr>
          <p:spPr>
            <a:xfrm>
              <a:off x="6870193" y="2295620"/>
              <a:ext cx="360356" cy="343462"/>
            </a:xfrm>
            <a:custGeom>
              <a:avLst/>
              <a:gdLst/>
              <a:ahLst/>
              <a:cxnLst/>
              <a:rect l="l" t="t" r="r" b="b"/>
              <a:pathLst>
                <a:path w="11348" h="10816" extrusionOk="0">
                  <a:moveTo>
                    <a:pt x="6027" y="0"/>
                  </a:moveTo>
                  <a:cubicBezTo>
                    <a:pt x="5700" y="0"/>
                    <a:pt x="5448" y="70"/>
                    <a:pt x="5430" y="76"/>
                  </a:cubicBezTo>
                  <a:cubicBezTo>
                    <a:pt x="5358" y="112"/>
                    <a:pt x="5299" y="172"/>
                    <a:pt x="5299" y="255"/>
                  </a:cubicBezTo>
                  <a:lnTo>
                    <a:pt x="5299" y="2731"/>
                  </a:lnTo>
                  <a:lnTo>
                    <a:pt x="3501" y="5017"/>
                  </a:lnTo>
                  <a:cubicBezTo>
                    <a:pt x="3441" y="4767"/>
                    <a:pt x="3215" y="4577"/>
                    <a:pt x="2929" y="4577"/>
                  </a:cubicBezTo>
                  <a:lnTo>
                    <a:pt x="584" y="4577"/>
                  </a:lnTo>
                  <a:cubicBezTo>
                    <a:pt x="274" y="4577"/>
                    <a:pt x="1" y="4827"/>
                    <a:pt x="1" y="5160"/>
                  </a:cubicBezTo>
                  <a:lnTo>
                    <a:pt x="1" y="5732"/>
                  </a:lnTo>
                  <a:cubicBezTo>
                    <a:pt x="1" y="5839"/>
                    <a:pt x="96" y="5910"/>
                    <a:pt x="179" y="5910"/>
                  </a:cubicBezTo>
                  <a:cubicBezTo>
                    <a:pt x="274" y="5910"/>
                    <a:pt x="358" y="5827"/>
                    <a:pt x="358" y="5732"/>
                  </a:cubicBezTo>
                  <a:lnTo>
                    <a:pt x="358" y="5160"/>
                  </a:lnTo>
                  <a:cubicBezTo>
                    <a:pt x="358" y="5041"/>
                    <a:pt x="453" y="4946"/>
                    <a:pt x="572" y="4946"/>
                  </a:cubicBezTo>
                  <a:lnTo>
                    <a:pt x="2918" y="4946"/>
                  </a:lnTo>
                  <a:cubicBezTo>
                    <a:pt x="3037" y="4946"/>
                    <a:pt x="3132" y="5041"/>
                    <a:pt x="3132" y="5160"/>
                  </a:cubicBezTo>
                  <a:lnTo>
                    <a:pt x="3132" y="10232"/>
                  </a:lnTo>
                  <a:cubicBezTo>
                    <a:pt x="3132" y="10351"/>
                    <a:pt x="3037" y="10435"/>
                    <a:pt x="2918" y="10435"/>
                  </a:cubicBezTo>
                  <a:lnTo>
                    <a:pt x="572" y="10435"/>
                  </a:lnTo>
                  <a:cubicBezTo>
                    <a:pt x="453" y="10435"/>
                    <a:pt x="358" y="10351"/>
                    <a:pt x="358" y="10232"/>
                  </a:cubicBezTo>
                  <a:lnTo>
                    <a:pt x="358" y="6506"/>
                  </a:lnTo>
                  <a:cubicBezTo>
                    <a:pt x="358" y="6410"/>
                    <a:pt x="274" y="6327"/>
                    <a:pt x="179" y="6327"/>
                  </a:cubicBezTo>
                  <a:cubicBezTo>
                    <a:pt x="72" y="6327"/>
                    <a:pt x="1" y="6422"/>
                    <a:pt x="1" y="6506"/>
                  </a:cubicBezTo>
                  <a:lnTo>
                    <a:pt x="1" y="10232"/>
                  </a:lnTo>
                  <a:cubicBezTo>
                    <a:pt x="1" y="10542"/>
                    <a:pt x="251" y="10816"/>
                    <a:pt x="584" y="10816"/>
                  </a:cubicBezTo>
                  <a:lnTo>
                    <a:pt x="2929" y="10816"/>
                  </a:lnTo>
                  <a:cubicBezTo>
                    <a:pt x="3251" y="10816"/>
                    <a:pt x="3513" y="10554"/>
                    <a:pt x="3513" y="10232"/>
                  </a:cubicBezTo>
                  <a:lnTo>
                    <a:pt x="3513" y="9744"/>
                  </a:lnTo>
                  <a:lnTo>
                    <a:pt x="4418" y="10185"/>
                  </a:lnTo>
                  <a:cubicBezTo>
                    <a:pt x="4453" y="10197"/>
                    <a:pt x="4477" y="10197"/>
                    <a:pt x="4513" y="10197"/>
                  </a:cubicBezTo>
                  <a:lnTo>
                    <a:pt x="8025" y="10197"/>
                  </a:lnTo>
                  <a:cubicBezTo>
                    <a:pt x="8132" y="10197"/>
                    <a:pt x="8204" y="10113"/>
                    <a:pt x="8204" y="10018"/>
                  </a:cubicBezTo>
                  <a:cubicBezTo>
                    <a:pt x="8204" y="9923"/>
                    <a:pt x="8109" y="9839"/>
                    <a:pt x="8025" y="9839"/>
                  </a:cubicBezTo>
                  <a:lnTo>
                    <a:pt x="4561" y="9839"/>
                  </a:lnTo>
                  <a:lnTo>
                    <a:pt x="3525" y="9327"/>
                  </a:lnTo>
                  <a:lnTo>
                    <a:pt x="3525" y="5589"/>
                  </a:lnTo>
                  <a:lnTo>
                    <a:pt x="5644" y="2910"/>
                  </a:lnTo>
                  <a:cubicBezTo>
                    <a:pt x="5668" y="2874"/>
                    <a:pt x="5692" y="2839"/>
                    <a:pt x="5692" y="2791"/>
                  </a:cubicBezTo>
                  <a:lnTo>
                    <a:pt x="5692" y="398"/>
                  </a:lnTo>
                  <a:cubicBezTo>
                    <a:pt x="5787" y="379"/>
                    <a:pt x="5924" y="358"/>
                    <a:pt x="6080" y="358"/>
                  </a:cubicBezTo>
                  <a:cubicBezTo>
                    <a:pt x="6313" y="358"/>
                    <a:pt x="6587" y="405"/>
                    <a:pt x="6823" y="576"/>
                  </a:cubicBezTo>
                  <a:cubicBezTo>
                    <a:pt x="7132" y="791"/>
                    <a:pt x="7275" y="1207"/>
                    <a:pt x="7275" y="1803"/>
                  </a:cubicBezTo>
                  <a:lnTo>
                    <a:pt x="7275" y="3755"/>
                  </a:lnTo>
                  <a:cubicBezTo>
                    <a:pt x="7275" y="3862"/>
                    <a:pt x="7370" y="3934"/>
                    <a:pt x="7454" y="3934"/>
                  </a:cubicBezTo>
                  <a:lnTo>
                    <a:pt x="10395" y="3934"/>
                  </a:lnTo>
                  <a:cubicBezTo>
                    <a:pt x="10716" y="3934"/>
                    <a:pt x="10990" y="4208"/>
                    <a:pt x="10990" y="4529"/>
                  </a:cubicBezTo>
                  <a:cubicBezTo>
                    <a:pt x="10990" y="4863"/>
                    <a:pt x="10716" y="5125"/>
                    <a:pt x="10395" y="5125"/>
                  </a:cubicBezTo>
                  <a:lnTo>
                    <a:pt x="8823" y="5125"/>
                  </a:lnTo>
                  <a:cubicBezTo>
                    <a:pt x="8728" y="5125"/>
                    <a:pt x="8644" y="5220"/>
                    <a:pt x="8644" y="5303"/>
                  </a:cubicBezTo>
                  <a:cubicBezTo>
                    <a:pt x="8644" y="5410"/>
                    <a:pt x="8740" y="5482"/>
                    <a:pt x="8823" y="5482"/>
                  </a:cubicBezTo>
                  <a:lnTo>
                    <a:pt x="10228" y="5482"/>
                  </a:lnTo>
                  <a:cubicBezTo>
                    <a:pt x="10538" y="5494"/>
                    <a:pt x="10788" y="5767"/>
                    <a:pt x="10788" y="6077"/>
                  </a:cubicBezTo>
                  <a:cubicBezTo>
                    <a:pt x="10788" y="6399"/>
                    <a:pt x="10526" y="6672"/>
                    <a:pt x="10192" y="6672"/>
                  </a:cubicBezTo>
                  <a:lnTo>
                    <a:pt x="8823" y="6672"/>
                  </a:lnTo>
                  <a:cubicBezTo>
                    <a:pt x="8728" y="6672"/>
                    <a:pt x="8644" y="6768"/>
                    <a:pt x="8644" y="6851"/>
                  </a:cubicBezTo>
                  <a:cubicBezTo>
                    <a:pt x="8644" y="6958"/>
                    <a:pt x="8740" y="7030"/>
                    <a:pt x="8823" y="7030"/>
                  </a:cubicBezTo>
                  <a:lnTo>
                    <a:pt x="10073" y="7030"/>
                  </a:lnTo>
                  <a:cubicBezTo>
                    <a:pt x="10371" y="7053"/>
                    <a:pt x="10597" y="7327"/>
                    <a:pt x="10597" y="7625"/>
                  </a:cubicBezTo>
                  <a:cubicBezTo>
                    <a:pt x="10597" y="7946"/>
                    <a:pt x="10335" y="8220"/>
                    <a:pt x="10002" y="8220"/>
                  </a:cubicBezTo>
                  <a:lnTo>
                    <a:pt x="8823" y="8220"/>
                  </a:lnTo>
                  <a:cubicBezTo>
                    <a:pt x="8728" y="8220"/>
                    <a:pt x="8644" y="8315"/>
                    <a:pt x="8644" y="8399"/>
                  </a:cubicBezTo>
                  <a:cubicBezTo>
                    <a:pt x="8644" y="8506"/>
                    <a:pt x="8740" y="8577"/>
                    <a:pt x="8823" y="8577"/>
                  </a:cubicBezTo>
                  <a:lnTo>
                    <a:pt x="9883" y="8577"/>
                  </a:lnTo>
                  <a:cubicBezTo>
                    <a:pt x="9895" y="8577"/>
                    <a:pt x="9918" y="8589"/>
                    <a:pt x="9918" y="8589"/>
                  </a:cubicBezTo>
                  <a:cubicBezTo>
                    <a:pt x="10192" y="8649"/>
                    <a:pt x="10407" y="8887"/>
                    <a:pt x="10407" y="9185"/>
                  </a:cubicBezTo>
                  <a:cubicBezTo>
                    <a:pt x="10407" y="9518"/>
                    <a:pt x="10133" y="9780"/>
                    <a:pt x="9811" y="9780"/>
                  </a:cubicBezTo>
                  <a:lnTo>
                    <a:pt x="8823" y="9780"/>
                  </a:lnTo>
                  <a:cubicBezTo>
                    <a:pt x="8728" y="9780"/>
                    <a:pt x="8644" y="9875"/>
                    <a:pt x="8644" y="9958"/>
                  </a:cubicBezTo>
                  <a:cubicBezTo>
                    <a:pt x="8644" y="10066"/>
                    <a:pt x="8740" y="10137"/>
                    <a:pt x="8823" y="10137"/>
                  </a:cubicBezTo>
                  <a:lnTo>
                    <a:pt x="9811" y="10137"/>
                  </a:lnTo>
                  <a:cubicBezTo>
                    <a:pt x="10347" y="10137"/>
                    <a:pt x="10776" y="9708"/>
                    <a:pt x="10776" y="9173"/>
                  </a:cubicBezTo>
                  <a:cubicBezTo>
                    <a:pt x="10776" y="8887"/>
                    <a:pt x="10657" y="8637"/>
                    <a:pt x="10466" y="8458"/>
                  </a:cubicBezTo>
                  <a:cubicBezTo>
                    <a:pt x="10764" y="8292"/>
                    <a:pt x="10966" y="7982"/>
                    <a:pt x="10966" y="7613"/>
                  </a:cubicBezTo>
                  <a:cubicBezTo>
                    <a:pt x="10966" y="7327"/>
                    <a:pt x="10847" y="7077"/>
                    <a:pt x="10657" y="6899"/>
                  </a:cubicBezTo>
                  <a:cubicBezTo>
                    <a:pt x="10954" y="6803"/>
                    <a:pt x="11145" y="6482"/>
                    <a:pt x="11145" y="6113"/>
                  </a:cubicBezTo>
                  <a:cubicBezTo>
                    <a:pt x="11145" y="5827"/>
                    <a:pt x="11026" y="5577"/>
                    <a:pt x="10835" y="5398"/>
                  </a:cubicBezTo>
                  <a:cubicBezTo>
                    <a:pt x="11133" y="5232"/>
                    <a:pt x="11347" y="4922"/>
                    <a:pt x="11347" y="4541"/>
                  </a:cubicBezTo>
                  <a:cubicBezTo>
                    <a:pt x="11347" y="4005"/>
                    <a:pt x="10907" y="3577"/>
                    <a:pt x="10371" y="3577"/>
                  </a:cubicBezTo>
                  <a:lnTo>
                    <a:pt x="7621" y="3577"/>
                  </a:lnTo>
                  <a:lnTo>
                    <a:pt x="7621" y="1827"/>
                  </a:lnTo>
                  <a:cubicBezTo>
                    <a:pt x="7621" y="1112"/>
                    <a:pt x="7418" y="588"/>
                    <a:pt x="7013" y="291"/>
                  </a:cubicBezTo>
                  <a:cubicBezTo>
                    <a:pt x="6703" y="61"/>
                    <a:pt x="6332" y="0"/>
                    <a:pt x="6027" y="0"/>
                  </a:cubicBezTo>
                  <a:close/>
                </a:path>
              </a:pathLst>
            </a:custGeom>
            <a:grpFill/>
            <a:ln>
              <a:solidFill>
                <a:schemeClr val="accent3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  <p:sp>
          <p:nvSpPr>
            <p:cNvPr id="116" name="Google Shape;10130;p143"/>
            <p:cNvSpPr/>
            <p:nvPr/>
          </p:nvSpPr>
          <p:spPr>
            <a:xfrm>
              <a:off x="6920842" y="2577064"/>
              <a:ext cx="36709" cy="36677"/>
            </a:xfrm>
            <a:custGeom>
              <a:avLst/>
              <a:gdLst/>
              <a:ahLst/>
              <a:cxnLst/>
              <a:rect l="l" t="t" r="r" b="b"/>
              <a:pathLst>
                <a:path w="1156" h="1155" extrusionOk="0">
                  <a:moveTo>
                    <a:pt x="584" y="369"/>
                  </a:moveTo>
                  <a:cubicBezTo>
                    <a:pt x="703" y="369"/>
                    <a:pt x="787" y="464"/>
                    <a:pt x="787" y="584"/>
                  </a:cubicBezTo>
                  <a:cubicBezTo>
                    <a:pt x="787" y="703"/>
                    <a:pt x="703" y="786"/>
                    <a:pt x="584" y="786"/>
                  </a:cubicBezTo>
                  <a:cubicBezTo>
                    <a:pt x="465" y="786"/>
                    <a:pt x="370" y="703"/>
                    <a:pt x="370" y="584"/>
                  </a:cubicBezTo>
                  <a:cubicBezTo>
                    <a:pt x="370" y="464"/>
                    <a:pt x="453" y="369"/>
                    <a:pt x="584" y="369"/>
                  </a:cubicBezTo>
                  <a:close/>
                  <a:moveTo>
                    <a:pt x="584" y="0"/>
                  </a:moveTo>
                  <a:cubicBezTo>
                    <a:pt x="263" y="0"/>
                    <a:pt x="1" y="250"/>
                    <a:pt x="1" y="584"/>
                  </a:cubicBezTo>
                  <a:cubicBezTo>
                    <a:pt x="1" y="905"/>
                    <a:pt x="251" y="1155"/>
                    <a:pt x="584" y="1155"/>
                  </a:cubicBezTo>
                  <a:cubicBezTo>
                    <a:pt x="906" y="1155"/>
                    <a:pt x="1156" y="905"/>
                    <a:pt x="1156" y="584"/>
                  </a:cubicBezTo>
                  <a:cubicBezTo>
                    <a:pt x="1156" y="250"/>
                    <a:pt x="894" y="0"/>
                    <a:pt x="584" y="0"/>
                  </a:cubicBezTo>
                  <a:close/>
                </a:path>
              </a:pathLst>
            </a:custGeom>
            <a:grpFill/>
            <a:ln>
              <a:solidFill>
                <a:schemeClr val="accent3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  <a:cs typeface="+mn-cs"/>
              </a:endParaRPr>
            </a:p>
          </p:txBody>
        </p:sp>
      </p:grpSp>
      <p:sp>
        <p:nvSpPr>
          <p:cNvPr id="119" name="Прямоугольник 118"/>
          <p:cNvSpPr/>
          <p:nvPr/>
        </p:nvSpPr>
        <p:spPr>
          <a:xfrm>
            <a:off x="1422400" y="1447800"/>
            <a:ext cx="14630400" cy="533400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ontserrat-Medium"/>
              </a:rPr>
              <a:t>  ПОСТАНОВЛЕНИЕ ПРАВИТЕЛЬСТВА РФ ОТ 01.02.2023 № 134 </a:t>
            </a:r>
            <a:endParaRPr lang="ru-RU" sz="2400" b="1" dirty="0">
              <a:solidFill>
                <a:schemeClr val="bg1"/>
              </a:solidFill>
              <a:latin typeface="Montserrat-Medium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1651000" y="2507157"/>
            <a:ext cx="4343400" cy="1310286"/>
            <a:chOff x="1651000" y="2507157"/>
            <a:chExt cx="4343400" cy="1310286"/>
          </a:xfrm>
        </p:grpSpPr>
        <p:sp>
          <p:nvSpPr>
            <p:cNvPr id="12297" name="TextBox 114"/>
            <p:cNvSpPr txBox="1">
              <a:spLocks noChangeArrowheads="1"/>
            </p:cNvSpPr>
            <p:nvPr/>
          </p:nvSpPr>
          <p:spPr bwMode="auto">
            <a:xfrm>
              <a:off x="1651000" y="2507157"/>
              <a:ext cx="4343400" cy="769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1" rIns="91440" bIns="45721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4400" b="1" dirty="0" smtClean="0">
                  <a:solidFill>
                    <a:srgbClr val="1C46CE"/>
                  </a:solidFill>
                  <a:latin typeface="Montserrat-Medium"/>
                </a:rPr>
                <a:t>8</a:t>
              </a:r>
              <a:r>
                <a:rPr lang="ru-RU" altLang="ru-RU" sz="3600" b="1" dirty="0" smtClean="0">
                  <a:solidFill>
                    <a:srgbClr val="1C46CE"/>
                  </a:solidFill>
                  <a:latin typeface="Montserrat-Medium"/>
                </a:rPr>
                <a:t> </a:t>
              </a:r>
              <a:r>
                <a:rPr lang="ru-RU" altLang="ru-RU" sz="2400" b="1" dirty="0" smtClean="0">
                  <a:solidFill>
                    <a:schemeClr val="accent3"/>
                  </a:solidFill>
                  <a:latin typeface="Montserrat-Medium"/>
                </a:rPr>
                <a:t>РАБОТОДАТЕЛЕЙ</a:t>
              </a:r>
              <a:endParaRPr lang="ru-RU" altLang="ru-RU" sz="2400" b="1" dirty="0">
                <a:solidFill>
                  <a:schemeClr val="accent3"/>
                </a:solidFill>
                <a:latin typeface="Montserrat-Medium"/>
              </a:endParaRPr>
            </a:p>
          </p:txBody>
        </p:sp>
        <p:sp>
          <p:nvSpPr>
            <p:cNvPr id="117" name="TextBox 114"/>
            <p:cNvSpPr txBox="1">
              <a:spLocks noChangeArrowheads="1"/>
            </p:cNvSpPr>
            <p:nvPr/>
          </p:nvSpPr>
          <p:spPr bwMode="auto">
            <a:xfrm>
              <a:off x="2108200" y="3048000"/>
              <a:ext cx="3886200" cy="769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1" rIns="91440" bIns="45721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4400" b="1" dirty="0" smtClean="0">
                  <a:solidFill>
                    <a:srgbClr val="1C46CE"/>
                  </a:solidFill>
                  <a:latin typeface="Montserrat-Medium"/>
                </a:rPr>
                <a:t>102</a:t>
              </a:r>
              <a:r>
                <a:rPr lang="ru-RU" altLang="ru-RU" sz="3600" b="1" dirty="0" smtClean="0">
                  <a:solidFill>
                    <a:srgbClr val="1C46CE"/>
                  </a:solidFill>
                  <a:latin typeface="Montserrat-Medium"/>
                </a:rPr>
                <a:t> </a:t>
              </a:r>
              <a:r>
                <a:rPr lang="ru-RU" altLang="ru-RU" sz="2400" b="1" dirty="0" smtClean="0">
                  <a:solidFill>
                    <a:schemeClr val="accent3"/>
                  </a:solidFill>
                  <a:latin typeface="Montserrat-Medium"/>
                </a:rPr>
                <a:t>РАБОТНИКА</a:t>
              </a:r>
              <a:endParaRPr lang="ru-RU" altLang="ru-RU" sz="2400" b="1" dirty="0">
                <a:solidFill>
                  <a:schemeClr val="accent3"/>
                </a:solidFill>
                <a:latin typeface="Montserrat-Medium"/>
              </a:endParaRPr>
            </a:p>
          </p:txBody>
        </p:sp>
        <p:sp>
          <p:nvSpPr>
            <p:cNvPr id="50" name="Google Shape;2249;p138"/>
            <p:cNvSpPr>
              <a:spLocks/>
            </p:cNvSpPr>
            <p:nvPr/>
          </p:nvSpPr>
          <p:spPr bwMode="auto">
            <a:xfrm>
              <a:off x="1749778" y="3155245"/>
              <a:ext cx="380999" cy="578555"/>
            </a:xfrm>
            <a:custGeom>
              <a:avLst/>
              <a:gdLst>
                <a:gd name="T0" fmla="*/ 7065329 w 1415"/>
                <a:gd name="T1" fmla="*/ 0 h 2148"/>
                <a:gd name="T2" fmla="*/ 22870 w 1415"/>
                <a:gd name="T3" fmla="*/ 7069922 h 2148"/>
                <a:gd name="T4" fmla="*/ 183566 w 1415"/>
                <a:gd name="T5" fmla="*/ 42327869 h 2148"/>
                <a:gd name="T6" fmla="*/ 7248744 w 1415"/>
                <a:gd name="T7" fmla="*/ 49305978 h 2148"/>
                <a:gd name="T8" fmla="*/ 12089014 w 1415"/>
                <a:gd name="T9" fmla="*/ 47308965 h 2148"/>
                <a:gd name="T10" fmla="*/ 29637608 w 1415"/>
                <a:gd name="T11" fmla="*/ 29748851 h 2148"/>
                <a:gd name="T12" fmla="*/ 29637608 w 1415"/>
                <a:gd name="T13" fmla="*/ 19832567 h 2148"/>
                <a:gd name="T14" fmla="*/ 11928470 w 1415"/>
                <a:gd name="T15" fmla="*/ 2111856 h 2148"/>
                <a:gd name="T16" fmla="*/ 7065329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  <p:cxnSp>
        <p:nvCxnSpPr>
          <p:cNvPr id="52" name="Straight Connector 54"/>
          <p:cNvCxnSpPr/>
          <p:nvPr/>
        </p:nvCxnSpPr>
        <p:spPr>
          <a:xfrm flipH="1">
            <a:off x="1422400" y="2590800"/>
            <a:ext cx="138684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ject 12"/>
          <p:cNvSpPr txBox="1">
            <a:spLocks noGrp="1"/>
          </p:cNvSpPr>
          <p:nvPr>
            <p:ph type="title"/>
          </p:nvPr>
        </p:nvSpPr>
        <p:spPr>
          <a:xfrm>
            <a:off x="1498600" y="292274"/>
            <a:ext cx="14554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eaLnBrk="1" hangingPunct="1"/>
            <a:r>
              <a:rPr lang="ru-RU" altLang="ru-RU" sz="3600" b="1" dirty="0" smtClean="0">
                <a:solidFill>
                  <a:srgbClr val="C00000"/>
                </a:solidFill>
                <a:latin typeface="Montserrat-Medium"/>
              </a:rPr>
              <a:t>ИТОГИ ПИЛОТНОГО ПРОЕКТА </a:t>
            </a:r>
            <a:r>
              <a:rPr lang="ru-RU" altLang="ru-RU" sz="3600" b="1" dirty="0" smtClean="0">
                <a:solidFill>
                  <a:srgbClr val="2207E9"/>
                </a:solidFill>
                <a:latin typeface="Montserrat-Medium"/>
              </a:rPr>
              <a:t>«ПРОФИЛАКТИКА ПРОФЕССИОНАЛЬНЫХ ЗАБОЛЕВАНИЙ» В 2023 ГОДУ</a:t>
            </a:r>
            <a:endParaRPr lang="en-US" altLang="ru-RU" sz="3600" b="1" dirty="0">
              <a:solidFill>
                <a:srgbClr val="2207E9"/>
              </a:solidFill>
              <a:latin typeface="Montserrat-Medium"/>
            </a:endParaRPr>
          </a:p>
        </p:txBody>
      </p:sp>
    </p:spTree>
    <p:extLst>
      <p:ext uri="{BB962C8B-B14F-4D97-AF65-F5344CB8AC3E}">
        <p14:creationId xmlns:p14="http://schemas.microsoft.com/office/powerpoint/2010/main" val="9200566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="" xmlns:a16="http://schemas.microsoft.com/office/drawing/2014/main" id="{15F52F0A-EB77-A447-95EC-4D62FD0E39A7}"/>
              </a:ext>
            </a:extLst>
          </p:cNvPr>
          <p:cNvSpPr/>
          <p:nvPr/>
        </p:nvSpPr>
        <p:spPr>
          <a:xfrm>
            <a:off x="9899650" y="1594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6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bject 12"/>
          <p:cNvSpPr txBox="1">
            <a:spLocks/>
          </p:cNvSpPr>
          <p:nvPr/>
        </p:nvSpPr>
        <p:spPr>
          <a:xfrm>
            <a:off x="2164255" y="314372"/>
            <a:ext cx="1378301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3600" b="1" kern="0" cap="all" spc="-100" dirty="0" smtClean="0">
                <a:solidFill>
                  <a:srgbClr val="2207E9"/>
                </a:solidFill>
                <a:latin typeface="Montserrat-Medium"/>
                <a:ea typeface="+mj-ea"/>
                <a:cs typeface="Calibri-Light"/>
              </a:rPr>
              <a:t>ПРОФИЛАКТИКА ПРОФЕССИОНАЛЬНЫХ заболеваний – НОВАЯ </a:t>
            </a:r>
            <a:r>
              <a:rPr lang="ru-RU" sz="3600" b="1" kern="0" cap="all" spc="-100" dirty="0">
                <a:solidFill>
                  <a:srgbClr val="2207E9"/>
                </a:solidFill>
                <a:latin typeface="Montserrat-Medium"/>
                <a:ea typeface="+mj-ea"/>
                <a:cs typeface="Calibri-Light"/>
              </a:rPr>
              <a:t>МЕРА  сохранения здоровья</a:t>
            </a:r>
            <a:endParaRPr lang="ru-RU" sz="3600" b="1" kern="0" cap="all" spc="-100" dirty="0" smtClean="0">
              <a:solidFill>
                <a:srgbClr val="2207E9"/>
              </a:solidFill>
              <a:latin typeface="Montserrat-Medium"/>
              <a:ea typeface="+mj-ea"/>
              <a:cs typeface="Calibri-Light"/>
            </a:endParaRPr>
          </a:p>
        </p:txBody>
      </p:sp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1632673" y="2003614"/>
            <a:ext cx="14088534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cap="all" dirty="0">
                <a:solidFill>
                  <a:schemeClr val="accent3"/>
                </a:solidFill>
                <a:latin typeface="Montserrat-Medium"/>
              </a:rPr>
              <a:t>С</a:t>
            </a:r>
            <a:r>
              <a:rPr lang="ru-RU" altLang="ru-RU" sz="2800" b="1" cap="all" dirty="0" smtClean="0">
                <a:solidFill>
                  <a:schemeClr val="accent3"/>
                </a:solidFill>
                <a:latin typeface="Montserrat-Medium"/>
              </a:rPr>
              <a:t> </a:t>
            </a:r>
            <a:r>
              <a:rPr lang="ru-RU" altLang="ru-RU" sz="6600" b="1" cap="all" dirty="0" smtClean="0">
                <a:solidFill>
                  <a:srgbClr val="C00000"/>
                </a:solidFill>
                <a:latin typeface="Montserrat-Medium"/>
              </a:rPr>
              <a:t>2026</a:t>
            </a:r>
            <a:r>
              <a:rPr lang="ru-RU" altLang="ru-RU" sz="2800" b="1" cap="all" dirty="0" smtClean="0">
                <a:solidFill>
                  <a:schemeClr val="accent3"/>
                </a:solidFill>
                <a:latin typeface="Montserrat-Medium"/>
              </a:rPr>
              <a:t> </a:t>
            </a:r>
            <a:r>
              <a:rPr lang="ru-RU" altLang="ru-RU" sz="2800" b="1" cap="all" dirty="0" err="1" smtClean="0">
                <a:solidFill>
                  <a:schemeClr val="accent3"/>
                </a:solidFill>
                <a:latin typeface="Montserrat-Medium"/>
              </a:rPr>
              <a:t>годА</a:t>
            </a:r>
            <a:r>
              <a:rPr lang="ru-RU" altLang="ru-RU" sz="2800" b="1" cap="all" dirty="0" smtClean="0">
                <a:solidFill>
                  <a:schemeClr val="accent3"/>
                </a:solidFill>
                <a:latin typeface="Montserrat-Medium"/>
              </a:rPr>
              <a:t> планируется проведение профилактики профессиональных заболеваний НА ПОСТОЯННОЙ ОСНОВЕ</a:t>
            </a:r>
            <a:endParaRPr lang="ru-RU" altLang="ru-RU" sz="2000" b="1" cap="all" dirty="0" smtClean="0">
              <a:solidFill>
                <a:srgbClr val="C00000"/>
              </a:solidFill>
              <a:latin typeface="Montserrat-Medium"/>
            </a:endParaRPr>
          </a:p>
        </p:txBody>
      </p:sp>
      <p:sp>
        <p:nvSpPr>
          <p:cNvPr id="19" name="TextBox 26"/>
          <p:cNvSpPr txBox="1">
            <a:spLocks noChangeArrowheads="1"/>
          </p:cNvSpPr>
          <p:nvPr/>
        </p:nvSpPr>
        <p:spPr bwMode="auto">
          <a:xfrm>
            <a:off x="3602870" y="4229463"/>
            <a:ext cx="123444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cap="all" dirty="0" smtClean="0">
                <a:solidFill>
                  <a:srgbClr val="C00000"/>
                </a:solidFill>
                <a:latin typeface="Montserrat-Medium"/>
              </a:rPr>
              <a:t>Цели профилактики профессиональных заболеваний:</a:t>
            </a:r>
          </a:p>
          <a:p>
            <a:pPr eaLnBrk="1" hangingPunct="1"/>
            <a:endParaRPr lang="ru-RU" altLang="ru-RU" sz="2800" b="1" cap="all" dirty="0">
              <a:solidFill>
                <a:schemeClr val="accent3"/>
              </a:solidFill>
              <a:latin typeface="Montserrat-Medium"/>
            </a:endParaRPr>
          </a:p>
          <a:p>
            <a:pPr marL="457200" indent="-457200" eaLnBrk="1" hangingPunct="1">
              <a:buFontTx/>
              <a:buChar char="-"/>
            </a:pPr>
            <a:r>
              <a:rPr lang="ru-RU" altLang="ru-RU" sz="2800" b="1" cap="all" dirty="0" smtClean="0">
                <a:solidFill>
                  <a:schemeClr val="bg1">
                    <a:lumMod val="50000"/>
                  </a:schemeClr>
                </a:solidFill>
                <a:latin typeface="Montserrat-Medium"/>
              </a:rPr>
              <a:t>Предупреждение профессиональных заболеваний;</a:t>
            </a:r>
          </a:p>
          <a:p>
            <a:pPr marL="457200" indent="-457200" eaLnBrk="1" hangingPunct="1">
              <a:buFontTx/>
              <a:buChar char="-"/>
            </a:pPr>
            <a:endParaRPr lang="ru-RU" altLang="ru-RU" sz="2800" b="1" cap="all" dirty="0">
              <a:solidFill>
                <a:schemeClr val="bg1">
                  <a:lumMod val="50000"/>
                </a:schemeClr>
              </a:solidFill>
              <a:latin typeface="Montserrat-Medium"/>
            </a:endParaRPr>
          </a:p>
          <a:p>
            <a:pPr marL="457200" indent="-457200" eaLnBrk="1" hangingPunct="1">
              <a:buFontTx/>
              <a:buChar char="-"/>
            </a:pPr>
            <a:r>
              <a:rPr lang="ru-RU" altLang="ru-RU" sz="2800" b="1" cap="all" dirty="0" smtClean="0">
                <a:solidFill>
                  <a:schemeClr val="bg1">
                    <a:lumMod val="50000"/>
                  </a:schemeClr>
                </a:solidFill>
                <a:latin typeface="Montserrat-Medium"/>
              </a:rPr>
              <a:t>Совершенствование механизмов отбора и  мониторинга состояния здоровья работников, занятых на работах во вредных и (или) опасных производственных факторах.</a:t>
            </a:r>
            <a:endParaRPr lang="ru-RU" altLang="ru-RU" sz="2800" b="1" cap="all" dirty="0">
              <a:solidFill>
                <a:schemeClr val="accent3"/>
              </a:solidFill>
              <a:latin typeface="Montserrat-Medium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1006" y="2412570"/>
            <a:ext cx="1600201" cy="16002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321" y="4704990"/>
            <a:ext cx="2040549" cy="2040549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1269999" y="1180669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Montserrat-Medium"/>
              </a:rPr>
              <a:t>!</a:t>
            </a:r>
            <a:endParaRPr lang="ru-RU" sz="4000" b="1" dirty="0">
              <a:latin typeface="Montserrat-Medium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334657" y="1269146"/>
            <a:ext cx="590683" cy="543046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latin typeface="Montserrat-Medium"/>
            </a:endParaRPr>
          </a:p>
        </p:txBody>
      </p:sp>
    </p:spTree>
    <p:extLst>
      <p:ext uri="{BB962C8B-B14F-4D97-AF65-F5344CB8AC3E}">
        <p14:creationId xmlns:p14="http://schemas.microsoft.com/office/powerpoint/2010/main" val="4929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000" y="4114800"/>
            <a:ext cx="11795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>
                <a:solidFill>
                  <a:srgbClr val="0070C0"/>
                </a:solidFill>
              </a:rPr>
              <a:t>СПАСИБО ЗА ВНИМАНИЕ</a:t>
            </a:r>
            <a:endParaRPr lang="ru-RU" sz="7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764" y="1536088"/>
            <a:ext cx="3962236" cy="24526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200" y="1524000"/>
            <a:ext cx="3064082" cy="24006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4375150" y="5600700"/>
            <a:ext cx="1800000" cy="180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2250" y="5600900"/>
            <a:ext cx="1800000" cy="18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309350" y="5600700"/>
            <a:ext cx="1800000" cy="180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482154" y="7645568"/>
            <a:ext cx="14414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strike="noStrike" cap="all" normalizeH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Telegram</a:t>
            </a:r>
            <a:endParaRPr kumimoji="0" lang="ru-RU" b="0" i="0" strike="noStrike" cap="all" normalizeH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961393" y="7645568"/>
            <a:ext cx="1552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cap="all" dirty="0" err="1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ВКонтакте</a:t>
            </a:r>
            <a:endParaRPr lang="ru-RU" cap="all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1117177" y="7645568"/>
            <a:ext cx="22584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cap="all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Одноклассники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32000" y="144102"/>
            <a:ext cx="12117570" cy="1391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4400" b="1" cap="all" dirty="0" smtClean="0">
                <a:solidFill>
                  <a:srgbClr val="FF0000"/>
                </a:solidFill>
              </a:rPr>
              <a:t>ТЕЛЕФОНЫ СПЕЦИАЛИСТОВ 229-13-66, 229-13-62</a:t>
            </a:r>
            <a:endParaRPr lang="ru-RU" sz="4400" b="1" cap="al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8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="" xmlns:a16="http://schemas.microsoft.com/office/drawing/2014/main" id="{15F52F0A-EB77-A447-95EC-4D62FD0E39A7}"/>
              </a:ext>
            </a:extLst>
          </p:cNvPr>
          <p:cNvSpPr/>
          <p:nvPr/>
        </p:nvSpPr>
        <p:spPr>
          <a:xfrm>
            <a:off x="9899650" y="1594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3">
            <a:extLst>
              <a:ext uri="{FF2B5EF4-FFF2-40B4-BE49-F238E27FC236}">
                <a16:creationId xmlns="" xmlns:a16="http://schemas.microsoft.com/office/drawing/2014/main" id="{15F52F0A-EB77-A447-95EC-4D62FD0E39A7}"/>
              </a:ext>
            </a:extLst>
          </p:cNvPr>
          <p:cNvSpPr/>
          <p:nvPr/>
        </p:nvSpPr>
        <p:spPr>
          <a:xfrm>
            <a:off x="1422400" y="4038600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6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bject 12"/>
          <p:cNvSpPr txBox="1">
            <a:spLocks/>
          </p:cNvSpPr>
          <p:nvPr/>
        </p:nvSpPr>
        <p:spPr>
          <a:xfrm>
            <a:off x="1498600" y="292274"/>
            <a:ext cx="14554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3600" b="1" kern="0" cap="all" spc="-100" dirty="0" smtClean="0">
                <a:solidFill>
                  <a:srgbClr val="2207E9"/>
                </a:solidFill>
                <a:latin typeface="Montserrat-Medium"/>
                <a:ea typeface="+mj-ea"/>
                <a:cs typeface="Calibri-Light"/>
              </a:rPr>
              <a:t>ПРЕИМУЩЕСТВА УЧАСТИЯ ОРГАНИЗАЦИЙ В ПРОГРАММЕ ФИНАНСИРОВАНИЯ предупредительных мер</a:t>
            </a:r>
            <a:endParaRPr kumimoji="0" lang="ru-RU" sz="3600" b="1" i="0" u="none" strike="noStrike" kern="0" cap="all" spc="-100" normalizeH="0" baseline="0" noProof="0" dirty="0" smtClean="0">
              <a:ln>
                <a:noFill/>
              </a:ln>
              <a:solidFill>
                <a:srgbClr val="2207E9"/>
              </a:solidFill>
              <a:effectLst/>
              <a:uLnTx/>
              <a:uFillTx/>
              <a:latin typeface="Montserrat-Medium"/>
              <a:ea typeface="+mj-ea"/>
              <a:cs typeface="Calibri-Light"/>
            </a:endParaRPr>
          </a:p>
        </p:txBody>
      </p:sp>
      <p:cxnSp>
        <p:nvCxnSpPr>
          <p:cNvPr id="33" name="Straight Connector 54"/>
          <p:cNvCxnSpPr/>
          <p:nvPr/>
        </p:nvCxnSpPr>
        <p:spPr>
          <a:xfrm>
            <a:off x="1919111" y="1981200"/>
            <a:ext cx="0" cy="625404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/>
          <p:cNvGrpSpPr/>
          <p:nvPr/>
        </p:nvGrpSpPr>
        <p:grpSpPr>
          <a:xfrm>
            <a:off x="1727200" y="2063044"/>
            <a:ext cx="14630400" cy="858665"/>
            <a:chOff x="9510890" y="1393323"/>
            <a:chExt cx="14630400" cy="858665"/>
          </a:xfrm>
        </p:grpSpPr>
        <p:sp>
          <p:nvSpPr>
            <p:cNvPr id="35" name="TextBox 26"/>
            <p:cNvSpPr txBox="1">
              <a:spLocks noChangeArrowheads="1"/>
            </p:cNvSpPr>
            <p:nvPr/>
          </p:nvSpPr>
          <p:spPr bwMode="auto">
            <a:xfrm>
              <a:off x="10052756" y="1420991"/>
              <a:ext cx="1408853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 cap="all" dirty="0" smtClean="0">
                  <a:solidFill>
                    <a:schemeClr val="accent3"/>
                  </a:solidFill>
                  <a:latin typeface="Montserrat-Medium"/>
                </a:rPr>
                <a:t>Экономическая эффективность</a:t>
              </a:r>
            </a:p>
            <a:p>
              <a:pPr eaLnBrk="1" hangingPunct="1"/>
              <a:r>
                <a:rPr lang="ru-RU" altLang="ru-RU" sz="2000" b="1" cap="all" dirty="0" smtClean="0">
                  <a:solidFill>
                    <a:schemeClr val="tx2"/>
                  </a:solidFill>
                  <a:latin typeface="Montserrat-Medium"/>
                </a:rPr>
                <a:t>Экономия денежных средств</a:t>
              </a:r>
            </a:p>
          </p:txBody>
        </p:sp>
        <p:sp>
          <p:nvSpPr>
            <p:cNvPr id="36" name="Google Shape;2249;p138"/>
            <p:cNvSpPr>
              <a:spLocks/>
            </p:cNvSpPr>
            <p:nvPr/>
          </p:nvSpPr>
          <p:spPr bwMode="auto">
            <a:xfrm>
              <a:off x="9510890" y="1393323"/>
              <a:ext cx="378178" cy="578556"/>
            </a:xfrm>
            <a:custGeom>
              <a:avLst/>
              <a:gdLst>
                <a:gd name="T0" fmla="*/ 6960993 w 1415"/>
                <a:gd name="T1" fmla="*/ 0 h 2148"/>
                <a:gd name="T2" fmla="*/ 22550 w 1415"/>
                <a:gd name="T3" fmla="*/ 7069944 h 2148"/>
                <a:gd name="T4" fmla="*/ 180854 w 1415"/>
                <a:gd name="T5" fmla="*/ 42328151 h 2148"/>
                <a:gd name="T6" fmla="*/ 7141847 w 1415"/>
                <a:gd name="T7" fmla="*/ 49306281 h 2148"/>
                <a:gd name="T8" fmla="*/ 11910646 w 1415"/>
                <a:gd name="T9" fmla="*/ 47309261 h 2148"/>
                <a:gd name="T10" fmla="*/ 29200302 w 1415"/>
                <a:gd name="T11" fmla="*/ 29749094 h 2148"/>
                <a:gd name="T12" fmla="*/ 29200302 w 1415"/>
                <a:gd name="T13" fmla="*/ 19832628 h 2148"/>
                <a:gd name="T14" fmla="*/ 11752492 w 1415"/>
                <a:gd name="T15" fmla="*/ 2111862 h 2148"/>
                <a:gd name="T16" fmla="*/ 6960993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727200" y="3145085"/>
            <a:ext cx="14630400" cy="1705049"/>
            <a:chOff x="9510890" y="2661237"/>
            <a:chExt cx="14630400" cy="1705049"/>
          </a:xfrm>
        </p:grpSpPr>
        <p:sp>
          <p:nvSpPr>
            <p:cNvPr id="38" name="TextBox 26"/>
            <p:cNvSpPr txBox="1">
              <a:spLocks noChangeArrowheads="1"/>
            </p:cNvSpPr>
            <p:nvPr/>
          </p:nvSpPr>
          <p:spPr bwMode="auto">
            <a:xfrm>
              <a:off x="10052756" y="2688904"/>
              <a:ext cx="14088534" cy="1677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 cap="all" dirty="0" smtClean="0">
                  <a:solidFill>
                    <a:schemeClr val="accent3"/>
                  </a:solidFill>
                  <a:latin typeface="Montserrat-Medium"/>
                </a:rPr>
                <a:t>Минимизация профессиональных рисков </a:t>
              </a:r>
            </a:p>
            <a:p>
              <a:pPr marL="171450" indent="-171450" eaLnBrk="1" hangingPunct="1">
                <a:spcBef>
                  <a:spcPts val="600"/>
                </a:spcBef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Стимулирование работников к более ответственному отношению к охране труда</a:t>
              </a:r>
            </a:p>
            <a:p>
              <a:pPr marL="171450" indent="-171450" eaLnBrk="1" hangingPunct="1">
                <a:spcBef>
                  <a:spcPts val="600"/>
                </a:spcBef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Стимулирование работодателей к улучшению условий труда работников</a:t>
              </a:r>
            </a:p>
            <a:p>
              <a:pPr marL="171450" indent="-171450" eaLnBrk="1" hangingPunct="1">
                <a:spcBef>
                  <a:spcPts val="600"/>
                </a:spcBef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Контроль за предупреждением несчастных случаев на производстве</a:t>
              </a:r>
            </a:p>
          </p:txBody>
        </p:sp>
        <p:sp>
          <p:nvSpPr>
            <p:cNvPr id="39" name="Google Shape;2249;p138"/>
            <p:cNvSpPr>
              <a:spLocks/>
            </p:cNvSpPr>
            <p:nvPr/>
          </p:nvSpPr>
          <p:spPr bwMode="auto">
            <a:xfrm>
              <a:off x="9510890" y="2661237"/>
              <a:ext cx="380999" cy="578555"/>
            </a:xfrm>
            <a:custGeom>
              <a:avLst/>
              <a:gdLst>
                <a:gd name="T0" fmla="*/ 7065329 w 1415"/>
                <a:gd name="T1" fmla="*/ 0 h 2148"/>
                <a:gd name="T2" fmla="*/ 22870 w 1415"/>
                <a:gd name="T3" fmla="*/ 7069922 h 2148"/>
                <a:gd name="T4" fmla="*/ 183566 w 1415"/>
                <a:gd name="T5" fmla="*/ 42327869 h 2148"/>
                <a:gd name="T6" fmla="*/ 7248744 w 1415"/>
                <a:gd name="T7" fmla="*/ 49305978 h 2148"/>
                <a:gd name="T8" fmla="*/ 12089014 w 1415"/>
                <a:gd name="T9" fmla="*/ 47308965 h 2148"/>
                <a:gd name="T10" fmla="*/ 29637608 w 1415"/>
                <a:gd name="T11" fmla="*/ 29748851 h 2148"/>
                <a:gd name="T12" fmla="*/ 29637608 w 1415"/>
                <a:gd name="T13" fmla="*/ 19832567 h 2148"/>
                <a:gd name="T14" fmla="*/ 11928470 w 1415"/>
                <a:gd name="T15" fmla="*/ 2111856 h 2148"/>
                <a:gd name="T16" fmla="*/ 7065329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1727200" y="5263444"/>
            <a:ext cx="14630400" cy="2828434"/>
            <a:chOff x="9510890" y="3929150"/>
            <a:chExt cx="14630400" cy="2828434"/>
          </a:xfrm>
        </p:grpSpPr>
        <p:sp>
          <p:nvSpPr>
            <p:cNvPr id="41" name="TextBox 26"/>
            <p:cNvSpPr txBox="1">
              <a:spLocks noChangeArrowheads="1"/>
            </p:cNvSpPr>
            <p:nvPr/>
          </p:nvSpPr>
          <p:spPr bwMode="auto">
            <a:xfrm>
              <a:off x="10052756" y="3956817"/>
              <a:ext cx="14088534" cy="2800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 cap="all" dirty="0" smtClean="0">
                  <a:solidFill>
                    <a:schemeClr val="accent3"/>
                  </a:solidFill>
                  <a:latin typeface="Montserrat-Medium"/>
                </a:rPr>
                <a:t>Предупреждение рисков развития профессиональных заболеваний, в т.ч. мониторинг состояния здоровья работников</a:t>
              </a:r>
            </a:p>
            <a:p>
              <a:pPr eaLnBrk="1" hangingPunct="1">
                <a:spcBef>
                  <a:spcPts val="1200"/>
                </a:spcBef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Проведение периодических </a:t>
              </a:r>
              <a:r>
                <a:rPr lang="ru-RU" altLang="ru-RU" sz="2000" b="1" cap="all" dirty="0" err="1" smtClean="0">
                  <a:solidFill>
                    <a:srgbClr val="58595B"/>
                  </a:solidFill>
                  <a:latin typeface="Montserrat-Medium"/>
                </a:rPr>
                <a:t>мед.осмотров</a:t>
              </a: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 работников, занятых</a:t>
              </a:r>
              <a:b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</a:b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на работах с вредными и (или) опасными факторами</a:t>
              </a:r>
            </a:p>
            <a:p>
              <a:pPr eaLnBrk="1" hangingPunct="1">
                <a:spcBef>
                  <a:spcPts val="1200"/>
                </a:spcBef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Санаторно-курортное лечение работников:</a:t>
              </a:r>
            </a:p>
            <a:p>
              <a:pPr marL="723900" indent="-361950" eaLnBrk="1" hangingPunct="1"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занятых на работах с вредными  и (или) опасными факторами</a:t>
              </a:r>
            </a:p>
            <a:p>
              <a:pPr marL="723900" indent="-361950" eaLnBrk="1" hangingPunct="1">
                <a:buFont typeface="Wingdings" pitchFamily="2" charset="2"/>
                <a:buChar char="§"/>
              </a:pPr>
              <a:r>
                <a:rPr lang="ru-RU" altLang="ru-RU" sz="2000" b="1" cap="all" dirty="0" err="1" smtClean="0">
                  <a:solidFill>
                    <a:srgbClr val="58595B"/>
                  </a:solidFill>
                  <a:latin typeface="Montserrat-Medium"/>
                </a:rPr>
                <a:t>предпенсионного</a:t>
              </a: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 и пенсионного возраста</a:t>
              </a:r>
            </a:p>
          </p:txBody>
        </p:sp>
        <p:sp>
          <p:nvSpPr>
            <p:cNvPr id="42" name="Google Shape;2249;p138"/>
            <p:cNvSpPr>
              <a:spLocks/>
            </p:cNvSpPr>
            <p:nvPr/>
          </p:nvSpPr>
          <p:spPr bwMode="auto">
            <a:xfrm>
              <a:off x="9510890" y="3929150"/>
              <a:ext cx="378178" cy="578556"/>
            </a:xfrm>
            <a:custGeom>
              <a:avLst/>
              <a:gdLst>
                <a:gd name="T0" fmla="*/ 6960993 w 1415"/>
                <a:gd name="T1" fmla="*/ 0 h 2148"/>
                <a:gd name="T2" fmla="*/ 22550 w 1415"/>
                <a:gd name="T3" fmla="*/ 7069944 h 2148"/>
                <a:gd name="T4" fmla="*/ 180854 w 1415"/>
                <a:gd name="T5" fmla="*/ 42328151 h 2148"/>
                <a:gd name="T6" fmla="*/ 7141847 w 1415"/>
                <a:gd name="T7" fmla="*/ 49306281 h 2148"/>
                <a:gd name="T8" fmla="*/ 11910646 w 1415"/>
                <a:gd name="T9" fmla="*/ 47309261 h 2148"/>
                <a:gd name="T10" fmla="*/ 29200302 w 1415"/>
                <a:gd name="T11" fmla="*/ 29749094 h 2148"/>
                <a:gd name="T12" fmla="*/ 29200302 w 1415"/>
                <a:gd name="T13" fmla="*/ 19832628 h 2148"/>
                <a:gd name="T14" fmla="*/ 11752492 w 1415"/>
                <a:gd name="T15" fmla="*/ 2111862 h 2148"/>
                <a:gd name="T16" fmla="*/ 6960993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</p:spTree>
    <p:extLst>
      <p:ext uri="{BB962C8B-B14F-4D97-AF65-F5344CB8AC3E}">
        <p14:creationId xmlns:p14="http://schemas.microsoft.com/office/powerpoint/2010/main" val="25064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2">
            <a:extLst>
              <a:ext uri="{FF2B5EF4-FFF2-40B4-BE49-F238E27FC236}">
                <a16:creationId xmlns="" xmlns:a16="http://schemas.microsoft.com/office/drawing/2014/main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Полилиния 12"/>
          <p:cNvSpPr/>
          <p:nvPr/>
        </p:nvSpPr>
        <p:spPr>
          <a:xfrm>
            <a:off x="2896899" y="2422187"/>
            <a:ext cx="4063286" cy="6405345"/>
          </a:xfrm>
          <a:custGeom>
            <a:avLst/>
            <a:gdLst>
              <a:gd name="connsiteX0" fmla="*/ 0 w 4114800"/>
              <a:gd name="connsiteY0" fmla="*/ 0 h 5791200"/>
              <a:gd name="connsiteX1" fmla="*/ 4114800 w 4114800"/>
              <a:gd name="connsiteY1" fmla="*/ 0 h 5791200"/>
              <a:gd name="connsiteX2" fmla="*/ 4114800 w 4114800"/>
              <a:gd name="connsiteY2" fmla="*/ 5791200 h 5791200"/>
              <a:gd name="connsiteX3" fmla="*/ 0 w 4114800"/>
              <a:gd name="connsiteY3" fmla="*/ 5791200 h 5791200"/>
              <a:gd name="connsiteX4" fmla="*/ 0 w 4114800"/>
              <a:gd name="connsiteY4" fmla="*/ 0 h 5791200"/>
              <a:gd name="connsiteX0" fmla="*/ 0 w 4114800"/>
              <a:gd name="connsiteY0" fmla="*/ 0 h 5791200"/>
              <a:gd name="connsiteX1" fmla="*/ 4114800 w 4114800"/>
              <a:gd name="connsiteY1" fmla="*/ 0 h 5791200"/>
              <a:gd name="connsiteX2" fmla="*/ 4114800 w 4114800"/>
              <a:gd name="connsiteY2" fmla="*/ 5029200 h 5791200"/>
              <a:gd name="connsiteX3" fmla="*/ 0 w 4114800"/>
              <a:gd name="connsiteY3" fmla="*/ 5791200 h 5791200"/>
              <a:gd name="connsiteX4" fmla="*/ 0 w 4114800"/>
              <a:gd name="connsiteY4" fmla="*/ 0 h 5791200"/>
              <a:gd name="connsiteX0" fmla="*/ 0 w 4114800"/>
              <a:gd name="connsiteY0" fmla="*/ 0 h 5562600"/>
              <a:gd name="connsiteX1" fmla="*/ 4114800 w 4114800"/>
              <a:gd name="connsiteY1" fmla="*/ 0 h 5562600"/>
              <a:gd name="connsiteX2" fmla="*/ 4114800 w 4114800"/>
              <a:gd name="connsiteY2" fmla="*/ 5029200 h 5562600"/>
              <a:gd name="connsiteX3" fmla="*/ 0 w 4114800"/>
              <a:gd name="connsiteY3" fmla="*/ 5562600 h 5562600"/>
              <a:gd name="connsiteX4" fmla="*/ 0 w 4114800"/>
              <a:gd name="connsiteY4" fmla="*/ 0 h 5562600"/>
              <a:gd name="connsiteX0" fmla="*/ 0 w 4114800"/>
              <a:gd name="connsiteY0" fmla="*/ 304800 h 5562600"/>
              <a:gd name="connsiteX1" fmla="*/ 4114800 w 4114800"/>
              <a:gd name="connsiteY1" fmla="*/ 0 h 5562600"/>
              <a:gd name="connsiteX2" fmla="*/ 4114800 w 4114800"/>
              <a:gd name="connsiteY2" fmla="*/ 5029200 h 5562600"/>
              <a:gd name="connsiteX3" fmla="*/ 0 w 4114800"/>
              <a:gd name="connsiteY3" fmla="*/ 5562600 h 5562600"/>
              <a:gd name="connsiteX4" fmla="*/ 0 w 4114800"/>
              <a:gd name="connsiteY4" fmla="*/ 304800 h 556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562600">
                <a:moveTo>
                  <a:pt x="0" y="304800"/>
                </a:moveTo>
                <a:lnTo>
                  <a:pt x="4114800" y="0"/>
                </a:lnTo>
                <a:lnTo>
                  <a:pt x="4114800" y="5029200"/>
                </a:lnTo>
                <a:lnTo>
                  <a:pt x="0" y="5562600"/>
                </a:lnTo>
                <a:lnTo>
                  <a:pt x="0" y="30480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object 3">
            <a:extLst>
              <a:ext uri="{FF2B5EF4-FFF2-40B4-BE49-F238E27FC236}">
                <a16:creationId xmlns="" xmlns:a16="http://schemas.microsoft.com/office/drawing/2014/main" id="{15F52F0A-EB77-A447-95EC-4D62FD0E39A7}"/>
              </a:ext>
            </a:extLst>
          </p:cNvPr>
          <p:cNvSpPr/>
          <p:nvPr/>
        </p:nvSpPr>
        <p:spPr>
          <a:xfrm>
            <a:off x="9953032" y="70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9804400" y="1447800"/>
            <a:ext cx="5616000" cy="1079884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</p:spPr>
        <p:txBody>
          <a:bodyPr wrap="square" lIns="108000" tIns="108000" rIns="108000" bIns="108000">
            <a:no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kern="0" cap="all" dirty="0" smtClean="0">
                <a:solidFill>
                  <a:schemeClr val="bg1"/>
                </a:solidFill>
                <a:latin typeface="Montserrat-Medium"/>
              </a:rPr>
              <a:t>Приказ Минтруда России от 11.07.2024 № 347н</a:t>
            </a:r>
            <a:endParaRPr lang="ru-RU" sz="2800" b="1" kern="0" cap="all" dirty="0">
              <a:solidFill>
                <a:schemeClr val="bg1"/>
              </a:solidFill>
              <a:latin typeface="Montserrat-Medium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2031999" y="1447800"/>
            <a:ext cx="5616000" cy="1079884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</p:spPr>
        <p:txBody>
          <a:bodyPr wrap="square" lIns="108000" tIns="108000" rIns="108000" bIns="108000">
            <a:no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kern="0" cap="all" dirty="0" smtClean="0">
                <a:solidFill>
                  <a:schemeClr val="bg1"/>
                </a:solidFill>
                <a:latin typeface="Montserrat-Medium"/>
              </a:rPr>
              <a:t>Федеральный закон </a:t>
            </a:r>
          </a:p>
          <a:p>
            <a:pPr algn="ctr"/>
            <a:r>
              <a:rPr lang="ru-RU" sz="2800" b="1" kern="0" cap="all" dirty="0" smtClean="0">
                <a:solidFill>
                  <a:schemeClr val="bg1"/>
                </a:solidFill>
                <a:latin typeface="Montserrat-Medium"/>
              </a:rPr>
              <a:t>от 24.07.1998 № 125-ФЗ</a:t>
            </a:r>
            <a:endParaRPr lang="ru-RU" sz="2800" b="1" kern="0" cap="all" dirty="0">
              <a:solidFill>
                <a:schemeClr val="bg1"/>
              </a:solidFill>
              <a:latin typeface="Montserrat-Medium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6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498600" y="292274"/>
            <a:ext cx="10820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600" b="1" cap="all" spc="-100" dirty="0" smtClean="0">
                <a:solidFill>
                  <a:srgbClr val="2207E9"/>
                </a:solidFill>
                <a:latin typeface="Montserrat-Medium"/>
                <a:cs typeface="Calibri-Light"/>
              </a:rPr>
              <a:t>НОРМАТИВНО-ПРАВОВАЯ БАЗА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445" y="2559712"/>
            <a:ext cx="5163910" cy="6426352"/>
          </a:xfrm>
          <a:prstGeom prst="rect">
            <a:avLst/>
          </a:prstGeom>
        </p:spPr>
      </p:pic>
      <p:sp>
        <p:nvSpPr>
          <p:cNvPr id="16" name="Скругленный прямоугольник 15"/>
          <p:cNvSpPr/>
          <p:nvPr/>
        </p:nvSpPr>
        <p:spPr>
          <a:xfrm>
            <a:off x="10853469" y="839613"/>
            <a:ext cx="3505200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rgbClr val="C00000"/>
                </a:solidFill>
                <a:latin typeface="Montserrat-Medium"/>
              </a:rPr>
              <a:t>С 01.01.2025 года</a:t>
            </a:r>
            <a:endParaRPr lang="ru-RU" sz="3000" b="1" dirty="0">
              <a:solidFill>
                <a:srgbClr val="C00000"/>
              </a:solidFill>
              <a:latin typeface="Montserrat-Medium"/>
            </a:endParaRPr>
          </a:p>
        </p:txBody>
      </p:sp>
    </p:spTree>
    <p:extLst>
      <p:ext uri="{BB962C8B-B14F-4D97-AF65-F5344CB8AC3E}">
        <p14:creationId xmlns:p14="http://schemas.microsoft.com/office/powerpoint/2010/main" val="37680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39942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Прямоугольник 41"/>
          <p:cNvSpPr>
            <a:spLocks noChangeArrowheads="1"/>
          </p:cNvSpPr>
          <p:nvPr/>
        </p:nvSpPr>
        <p:spPr bwMode="auto">
          <a:xfrm>
            <a:off x="9042400" y="2209800"/>
            <a:ext cx="3505200" cy="52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601"/>
              </a:spcAft>
            </a:pPr>
            <a:r>
              <a:rPr lang="ru-RU" altLang="ru-RU" sz="2800" b="1" dirty="0" smtClean="0">
                <a:solidFill>
                  <a:srgbClr val="1C46CE"/>
                </a:solidFill>
                <a:latin typeface="Montserrat-Medium"/>
              </a:rPr>
              <a:t>16 МЕРОПРИЯТИЙ</a:t>
            </a:r>
            <a:endParaRPr lang="ru-RU" altLang="ru-RU" sz="2800" b="1" dirty="0">
              <a:solidFill>
                <a:srgbClr val="1C46CE"/>
              </a:solidFill>
              <a:latin typeface="Montserrat-Medium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4800" y="1981200"/>
            <a:ext cx="2667000" cy="61722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Montserrat-Medium"/>
              </a:rPr>
              <a:t>НАЧИСЛЕННЫЕ СТРАХОВЫЕ ВЗНОСЫ В СФР ЗА ПРЕДЫДУЩИЙ ГОД</a:t>
            </a:r>
            <a:endParaRPr lang="ru-RU" sz="2400" b="1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80000" y="1981200"/>
            <a:ext cx="1524000" cy="61722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solidFill>
                  <a:srgbClr val="1C46CE"/>
                </a:solidFill>
                <a:latin typeface="Montserrat-Medium"/>
              </a:rPr>
              <a:t>ДО</a:t>
            </a:r>
            <a:r>
              <a:rPr lang="ru-RU" sz="4000" b="1" cap="all" dirty="0" smtClean="0">
                <a:solidFill>
                  <a:srgbClr val="1C46CE"/>
                </a:solidFill>
                <a:latin typeface="Montserrat-Medium"/>
              </a:rPr>
              <a:t> 30%</a:t>
            </a:r>
            <a:endParaRPr lang="ru-RU" sz="4000" b="1" cap="all" dirty="0">
              <a:solidFill>
                <a:srgbClr val="1C46CE"/>
              </a:solidFill>
              <a:latin typeface="Montserrat-Medium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289800" y="1981200"/>
            <a:ext cx="1295400" cy="4419600"/>
          </a:xfrm>
          <a:prstGeom prst="rect">
            <a:avLst/>
          </a:prstGeom>
          <a:solidFill>
            <a:srgbClr val="1C4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solidFill>
                  <a:schemeClr val="bg1"/>
                </a:solidFill>
              </a:rPr>
              <a:t>НЕ БОЛЕЕ </a:t>
            </a:r>
            <a:r>
              <a:rPr lang="ru-RU" sz="4000" b="1" cap="all" dirty="0" smtClean="0">
                <a:solidFill>
                  <a:schemeClr val="bg1"/>
                </a:solidFill>
              </a:rPr>
              <a:t>20%</a:t>
            </a:r>
            <a:endParaRPr lang="ru-RU" sz="4000" b="1" cap="all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89800" y="6705600"/>
            <a:ext cx="1295400" cy="14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10%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30043" y="6907428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17. Сан-курортное</a:t>
            </a:r>
            <a:r>
              <a:rPr lang="ru-RU" sz="20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ontserrat-Medium"/>
                <a:cs typeface="Lucida Sans Unicode" panose="020B0602030504020204" pitchFamily="34" charset="0"/>
              </a:rPr>
              <a:t> </a:t>
            </a:r>
            <a:r>
              <a:rPr lang="ru-RU" sz="2000" b="1" cap="all" dirty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лечение </a:t>
            </a:r>
            <a:r>
              <a:rPr lang="ru-RU" sz="2000" b="1" cap="all" dirty="0" err="1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предпенсионеров</a:t>
            </a:r>
            <a:r>
              <a:rPr lang="ru-RU" sz="2000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/>
            </a:r>
            <a:br>
              <a:rPr lang="ru-RU" sz="2000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</a:br>
            <a:r>
              <a:rPr lang="ru-RU" sz="2000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и пенсионеров</a:t>
            </a:r>
            <a:endParaRPr lang="ru-RU" sz="2000" b="1" cap="all" dirty="0">
              <a:solidFill>
                <a:srgbClr val="1C46CE"/>
              </a:solidFill>
              <a:latin typeface="Montserrat-Medium"/>
              <a:cs typeface="Lucida Sans Unicode" panose="020B0602030504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452600" y="1981200"/>
            <a:ext cx="1295400" cy="6172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solidFill>
                  <a:schemeClr val="bg1"/>
                </a:solidFill>
                <a:latin typeface="Montserrat-Medium"/>
              </a:rPr>
              <a:t>ДО</a:t>
            </a:r>
            <a:r>
              <a:rPr lang="ru-RU" sz="4000" b="1" cap="all" dirty="0" smtClean="0">
                <a:solidFill>
                  <a:schemeClr val="bg1"/>
                </a:solidFill>
                <a:latin typeface="Montserrat-Medium"/>
              </a:rPr>
              <a:t> 30%</a:t>
            </a:r>
            <a:endParaRPr lang="ru-RU" sz="4000" b="1" cap="all" dirty="0">
              <a:solidFill>
                <a:schemeClr val="bg1"/>
              </a:solidFill>
              <a:latin typeface="Montserrat-Medium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8737600" y="1981200"/>
            <a:ext cx="360000" cy="4420800"/>
          </a:xfrm>
          <a:prstGeom prst="leftBrace">
            <a:avLst>
              <a:gd name="adj1" fmla="val 56982"/>
              <a:gd name="adj2" fmla="val 5000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Левая фигурная скобка 36"/>
          <p:cNvSpPr/>
          <p:nvPr/>
        </p:nvSpPr>
        <p:spPr>
          <a:xfrm>
            <a:off x="8737600" y="6705600"/>
            <a:ext cx="360000" cy="1440000"/>
          </a:xfrm>
          <a:prstGeom prst="leftBrace">
            <a:avLst>
              <a:gd name="adj1" fmla="val 48873"/>
              <a:gd name="adj2" fmla="val 5000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313716" y="1943100"/>
            <a:ext cx="0" cy="61722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1"/>
          <p:cNvSpPr>
            <a:spLocks noChangeArrowheads="1"/>
          </p:cNvSpPr>
          <p:nvPr/>
        </p:nvSpPr>
        <p:spPr bwMode="auto">
          <a:xfrm>
            <a:off x="9194800" y="2819400"/>
            <a:ext cx="4267200" cy="284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err="1" smtClean="0">
                <a:solidFill>
                  <a:schemeClr val="tx2"/>
                </a:solidFill>
                <a:latin typeface="Montserrat-Medium"/>
              </a:rPr>
              <a:t>СИЗы</a:t>
            </a:r>
            <a:endParaRPr lang="ru-RU" altLang="ru-RU" sz="1800" b="1" cap="all" dirty="0" smtClean="0">
              <a:solidFill>
                <a:schemeClr val="tx2"/>
              </a:solidFill>
              <a:latin typeface="Montserrat-Medium"/>
            </a:endParaRP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Медосмотры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СКЛ «</a:t>
            </a:r>
            <a:r>
              <a:rPr lang="ru-RU" altLang="ru-RU" sz="1800" b="1" cap="all" dirty="0" err="1" smtClean="0">
                <a:solidFill>
                  <a:schemeClr val="tx2"/>
                </a:solidFill>
                <a:latin typeface="Montserrat-Medium"/>
              </a:rPr>
              <a:t>вредников</a:t>
            </a: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»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спец. оценка рабочих мест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Аптечки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err="1" smtClean="0">
                <a:solidFill>
                  <a:schemeClr val="tx2"/>
                </a:solidFill>
                <a:latin typeface="Montserrat-Medium"/>
              </a:rPr>
              <a:t>Тахографы</a:t>
            </a:r>
            <a:endParaRPr lang="ru-RU" altLang="ru-RU" sz="1800" b="1" cap="all" dirty="0" smtClean="0">
              <a:solidFill>
                <a:schemeClr val="tx2"/>
              </a:solidFill>
              <a:latin typeface="Montserrat-Medium"/>
            </a:endParaRP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обучение по охране труда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и др. </a:t>
            </a:r>
            <a:endParaRPr lang="ru-RU" altLang="ru-RU" sz="1800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34" name="object 12"/>
          <p:cNvSpPr txBox="1">
            <a:spLocks/>
          </p:cNvSpPr>
          <p:nvPr/>
        </p:nvSpPr>
        <p:spPr>
          <a:xfrm>
            <a:off x="1498600" y="292274"/>
            <a:ext cx="14554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altLang="ru-RU" sz="3600" b="1" dirty="0" smtClean="0">
                <a:solidFill>
                  <a:srgbClr val="2207E9"/>
                </a:solidFill>
                <a:latin typeface="Montserrat-Medium"/>
                <a:cs typeface="Times New Roman" panose="02020603050405020304" pitchFamily="18" charset="0"/>
              </a:rPr>
              <a:t>В КАКОМ РАЗМЕРЕ МОЖНО ПОЛУЧИТЬ СРЕДСТВА РАБОТОДАТЕЛЯМ</a:t>
            </a:r>
            <a:endParaRPr lang="en-US" altLang="ru-RU" sz="3600" b="1" dirty="0">
              <a:solidFill>
                <a:srgbClr val="2207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2249;p138"/>
          <p:cNvSpPr>
            <a:spLocks/>
          </p:cNvSpPr>
          <p:nvPr/>
        </p:nvSpPr>
        <p:spPr bwMode="auto">
          <a:xfrm>
            <a:off x="4470400" y="4739922"/>
            <a:ext cx="378178" cy="578556"/>
          </a:xfrm>
          <a:custGeom>
            <a:avLst/>
            <a:gdLst>
              <a:gd name="T0" fmla="*/ 6960993 w 1415"/>
              <a:gd name="T1" fmla="*/ 0 h 2148"/>
              <a:gd name="T2" fmla="*/ 22550 w 1415"/>
              <a:gd name="T3" fmla="*/ 7069944 h 2148"/>
              <a:gd name="T4" fmla="*/ 180854 w 1415"/>
              <a:gd name="T5" fmla="*/ 42328151 h 2148"/>
              <a:gd name="T6" fmla="*/ 7141847 w 1415"/>
              <a:gd name="T7" fmla="*/ 49306281 h 2148"/>
              <a:gd name="T8" fmla="*/ 11910646 w 1415"/>
              <a:gd name="T9" fmla="*/ 47309261 h 2148"/>
              <a:gd name="T10" fmla="*/ 29200302 w 1415"/>
              <a:gd name="T11" fmla="*/ 29749094 h 2148"/>
              <a:gd name="T12" fmla="*/ 29200302 w 1415"/>
              <a:gd name="T13" fmla="*/ 19832628 h 2148"/>
              <a:gd name="T14" fmla="*/ 11752492 w 1415"/>
              <a:gd name="T15" fmla="*/ 2111862 h 2148"/>
              <a:gd name="T16" fmla="*/ 6960993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rgbClr val="BB119D"/>
            </a:solidFill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pic>
        <p:nvPicPr>
          <p:cNvPr id="3074" name="Picture 2" descr="C:\!Пытько\Зам.начальника УД\Презентации\2024.04.21_Финансирование предупредительных мер по охране труда\Рисунок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6000" contrast="-43000"/>
          </a:blip>
          <a:srcRect/>
          <a:stretch>
            <a:fillRect/>
          </a:stretch>
        </p:blipFill>
        <p:spPr bwMode="auto">
          <a:xfrm>
            <a:off x="1955800" y="6781800"/>
            <a:ext cx="1908175" cy="1042988"/>
          </a:xfrm>
          <a:prstGeom prst="rect">
            <a:avLst/>
          </a:prstGeom>
          <a:noFill/>
        </p:spPr>
      </p:pic>
      <p:sp>
        <p:nvSpPr>
          <p:cNvPr id="38" name="Google Shape;2249;p138"/>
          <p:cNvSpPr>
            <a:spLocks/>
          </p:cNvSpPr>
          <p:nvPr/>
        </p:nvSpPr>
        <p:spPr bwMode="auto">
          <a:xfrm>
            <a:off x="13161316" y="7162800"/>
            <a:ext cx="378178" cy="578556"/>
          </a:xfrm>
          <a:custGeom>
            <a:avLst/>
            <a:gdLst>
              <a:gd name="T0" fmla="*/ 6960993 w 1415"/>
              <a:gd name="T1" fmla="*/ 0 h 2148"/>
              <a:gd name="T2" fmla="*/ 22550 w 1415"/>
              <a:gd name="T3" fmla="*/ 7069944 h 2148"/>
              <a:gd name="T4" fmla="*/ 180854 w 1415"/>
              <a:gd name="T5" fmla="*/ 42328151 h 2148"/>
              <a:gd name="T6" fmla="*/ 7141847 w 1415"/>
              <a:gd name="T7" fmla="*/ 49306281 h 2148"/>
              <a:gd name="T8" fmla="*/ 11910646 w 1415"/>
              <a:gd name="T9" fmla="*/ 47309261 h 2148"/>
              <a:gd name="T10" fmla="*/ 29200302 w 1415"/>
              <a:gd name="T11" fmla="*/ 29749094 h 2148"/>
              <a:gd name="T12" fmla="*/ 29200302 w 1415"/>
              <a:gd name="T13" fmla="*/ 19832628 h 2148"/>
              <a:gd name="T14" fmla="*/ 11752492 w 1415"/>
              <a:gd name="T15" fmla="*/ 2111862 h 2148"/>
              <a:gd name="T16" fmla="*/ 6960993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rgbClr val="BB119D"/>
            </a:solidFill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sp>
        <p:nvSpPr>
          <p:cNvPr id="39" name="Прямоугольник 38"/>
          <p:cNvSpPr/>
          <p:nvPr/>
        </p:nvSpPr>
        <p:spPr>
          <a:xfrm>
            <a:off x="13542316" y="7276071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или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615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Прямоугольник 102"/>
          <p:cNvSpPr/>
          <p:nvPr/>
        </p:nvSpPr>
        <p:spPr>
          <a:xfrm>
            <a:off x="9880600" y="1447800"/>
            <a:ext cx="5963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МЕРОПРИЯТИЙ </a:t>
            </a:r>
          </a:p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по сохранению здоровья работников</a:t>
            </a:r>
            <a:endParaRPr lang="ru-RU" altLang="ru-RU" sz="2000" b="1" dirty="0" smtClean="0">
              <a:solidFill>
                <a:schemeClr val="accent3"/>
              </a:solidFill>
              <a:latin typeface="Montserrat-Medium"/>
              <a:cs typeface="Lucida Sans Unicode" panose="020B0602030504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422400" y="2777728"/>
            <a:ext cx="653892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alt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Проведение специальной оценки условий труда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Мероприятия по приведению уровней воздействия факторов в соответствие со нормативными требованиями;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Приборы для обеспечения безопасности работ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Приборы, устройства, предназначенные для проведения обучения по вопросам безопасного ведения работ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приборов для безопасного ведения горных работ в рамках модернизации основных производств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Проведение оценки профессиональных рисков (добавлено в 2024 году)</a:t>
            </a:r>
            <a:endParaRPr lang="ru-RU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8734425" y="2777728"/>
            <a:ext cx="731837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alt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Проведение периодических медицинских осмотров</a:t>
            </a:r>
            <a:endParaRPr lang="ru-RU" b="1" cap="all" dirty="0" smtClean="0">
              <a:solidFill>
                <a:schemeClr val="tx2"/>
              </a:solidFill>
              <a:latin typeface="Montserrat-Medium"/>
              <a:cs typeface="Lucida Sans Unicode" panose="020B0602030504020204" pitchFamily="34" charset="0"/>
            </a:endParaRP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средств индивидуальной защиты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Сан-курортное лечение «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вредников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»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Сан-курортное лечение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предпенсионеров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/>
            </a:r>
            <a:b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</a:b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и пенсионеров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Обеспечение Лечебно-профилактическим питанием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Обеспечение молоком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аптечек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тахографов</a:t>
            </a:r>
            <a:endParaRPr lang="ru-RU" b="1" cap="all" dirty="0" smtClean="0">
              <a:solidFill>
                <a:schemeClr val="tx2"/>
              </a:solidFill>
              <a:latin typeface="Montserrat-Medium"/>
              <a:cs typeface="Lucida Sans Unicode" panose="020B0602030504020204" pitchFamily="34" charset="0"/>
            </a:endParaRP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медицинских изделий для определения уровня алкоголя и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психоактивных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 веществ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Обучение по охране труда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Приборы предназначенные для мониторинга здоровья на рабочем 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месте</a:t>
            </a:r>
            <a:endParaRPr lang="ru-RU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65400" y="1447800"/>
            <a:ext cx="5257800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МЕРОПРИЯТИЙ </a:t>
            </a:r>
          </a:p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по улучшению условий труда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6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Группа 32"/>
          <p:cNvGrpSpPr/>
          <p:nvPr/>
        </p:nvGrpSpPr>
        <p:grpSpPr>
          <a:xfrm>
            <a:off x="1422400" y="1507964"/>
            <a:ext cx="1080000" cy="1080000"/>
            <a:chOff x="423144" y="2251252"/>
            <a:chExt cx="1440000" cy="1440000"/>
          </a:xfrm>
        </p:grpSpPr>
        <p:sp>
          <p:nvSpPr>
            <p:cNvPr id="35" name="Овал 34"/>
            <p:cNvSpPr/>
            <p:nvPr/>
          </p:nvSpPr>
          <p:spPr>
            <a:xfrm>
              <a:off x="423144" y="2251252"/>
              <a:ext cx="1440000" cy="14400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sz="3600" b="1" dirty="0" smtClean="0">
                  <a:solidFill>
                    <a:schemeClr val="bg1"/>
                  </a:solidFill>
                  <a:latin typeface="Montserrat-Medium"/>
                </a:rPr>
                <a:t>6</a:t>
              </a:r>
              <a:endParaRPr lang="ru-RU" sz="3600" b="1" dirty="0">
                <a:solidFill>
                  <a:schemeClr val="bg1"/>
                </a:solidFill>
                <a:latin typeface="Montserrat-Medium"/>
              </a:endParaRPr>
            </a:p>
          </p:txBody>
        </p:sp>
        <p:sp>
          <p:nvSpPr>
            <p:cNvPr id="36" name="Овал 35"/>
            <p:cNvSpPr/>
            <p:nvPr/>
          </p:nvSpPr>
          <p:spPr>
            <a:xfrm>
              <a:off x="513144" y="2341252"/>
              <a:ext cx="1260000" cy="1260000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8737600" y="1507964"/>
            <a:ext cx="1080000" cy="1080000"/>
            <a:chOff x="423144" y="2251252"/>
            <a:chExt cx="1440000" cy="1440000"/>
          </a:xfrm>
        </p:grpSpPr>
        <p:sp>
          <p:nvSpPr>
            <p:cNvPr id="41" name="Овал 40"/>
            <p:cNvSpPr/>
            <p:nvPr/>
          </p:nvSpPr>
          <p:spPr>
            <a:xfrm>
              <a:off x="423144" y="2251252"/>
              <a:ext cx="1440000" cy="14400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sz="3600" b="1" dirty="0" smtClean="0">
                  <a:solidFill>
                    <a:schemeClr val="bg1"/>
                  </a:solidFill>
                  <a:latin typeface="Montserrat-Medium"/>
                </a:rPr>
                <a:t>11</a:t>
              </a:r>
              <a:endParaRPr lang="ru-RU" sz="3600" b="1" dirty="0">
                <a:solidFill>
                  <a:schemeClr val="bg1"/>
                </a:solidFill>
                <a:latin typeface="Montserrat-Medium"/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513144" y="2341252"/>
              <a:ext cx="1260000" cy="1260000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object 12"/>
          <p:cNvSpPr txBox="1">
            <a:spLocks noGrp="1"/>
          </p:cNvSpPr>
          <p:nvPr>
            <p:ph type="title"/>
          </p:nvPr>
        </p:nvSpPr>
        <p:spPr>
          <a:xfrm>
            <a:off x="1498600" y="292274"/>
            <a:ext cx="10820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lang="ru-RU" sz="3600" b="1" cap="all" spc="-100" dirty="0" smtClean="0">
                <a:solidFill>
                  <a:srgbClr val="2207E9"/>
                </a:solidFill>
                <a:latin typeface="Montserrat-Medium"/>
                <a:cs typeface="Calibri-Light"/>
              </a:rPr>
              <a:t>ВИДЫ МЕРОПРИЯТИЙ, финансируемых СФР </a:t>
            </a:r>
          </a:p>
        </p:txBody>
      </p:sp>
    </p:spTree>
    <p:extLst>
      <p:ext uri="{BB962C8B-B14F-4D97-AF65-F5344CB8AC3E}">
        <p14:creationId xmlns:p14="http://schemas.microsoft.com/office/powerpoint/2010/main" val="19475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Текст 7"/>
          <p:cNvSpPr>
            <a:spLocks noGrp="1"/>
          </p:cNvSpPr>
          <p:nvPr>
            <p:ph type="body" idx="1"/>
          </p:nvPr>
        </p:nvSpPr>
        <p:spPr>
          <a:xfrm>
            <a:off x="1803400" y="1443537"/>
            <a:ext cx="6934200" cy="1022304"/>
          </a:xfrm>
        </p:spPr>
        <p:txBody>
          <a:bodyPr anchor="b">
            <a:normAutofit fontScale="85000" lnSpcReduction="10000"/>
          </a:bodyPr>
          <a:lstStyle/>
          <a:p>
            <a:endParaRPr lang="ru-RU" sz="2200" b="1" cap="all" dirty="0" smtClean="0">
              <a:solidFill>
                <a:srgbClr val="5079BA"/>
              </a:solidFill>
              <a:latin typeface="Montserrat" pitchFamily="2" charset="-52"/>
            </a:endParaRPr>
          </a:p>
          <a:p>
            <a:r>
              <a:rPr lang="ru-RU" sz="3100" b="1" cap="all" dirty="0" smtClean="0">
                <a:solidFill>
                  <a:schemeClr val="accent3"/>
                </a:solidFill>
                <a:latin typeface="Montserrat-Medium"/>
              </a:rPr>
              <a:t>Количество предприятий, получивших финансирование  (шт.)</a:t>
            </a:r>
            <a:endParaRPr lang="ru-RU" sz="3100" b="1" i="1" cap="all" dirty="0">
              <a:solidFill>
                <a:schemeClr val="accent3"/>
              </a:solidFill>
              <a:latin typeface="Montserrat-Medium"/>
            </a:endParaRPr>
          </a:p>
        </p:txBody>
      </p:sp>
      <p:graphicFrame>
        <p:nvGraphicFramePr>
          <p:cNvPr id="34" name="Диаграмма 33"/>
          <p:cNvGraphicFramePr/>
          <p:nvPr>
            <p:extLst>
              <p:ext uri="{D42A27DB-BD31-4B8C-83A1-F6EECF244321}">
                <p14:modId xmlns:p14="http://schemas.microsoft.com/office/powerpoint/2010/main" val="261304529"/>
              </p:ext>
            </p:extLst>
          </p:nvPr>
        </p:nvGraphicFramePr>
        <p:xfrm>
          <a:off x="1498600" y="2509108"/>
          <a:ext cx="6858000" cy="5061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Диаграмма 44"/>
          <p:cNvGraphicFramePr/>
          <p:nvPr>
            <p:extLst>
              <p:ext uri="{D42A27DB-BD31-4B8C-83A1-F6EECF244321}">
                <p14:modId xmlns:p14="http://schemas.microsoft.com/office/powerpoint/2010/main" val="2914206814"/>
              </p:ext>
            </p:extLst>
          </p:nvPr>
        </p:nvGraphicFramePr>
        <p:xfrm>
          <a:off x="8585200" y="2495550"/>
          <a:ext cx="7454232" cy="5230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Текст 7"/>
          <p:cNvSpPr txBox="1">
            <a:spLocks/>
          </p:cNvSpPr>
          <p:nvPr/>
        </p:nvSpPr>
        <p:spPr>
          <a:xfrm>
            <a:off x="9423400" y="1780674"/>
            <a:ext cx="5943600" cy="685167"/>
          </a:xfrm>
          <a:prstGeom prst="rect">
            <a:avLst/>
          </a:prstGeom>
        </p:spPr>
        <p:txBody>
          <a:bodyPr wrap="square" lIns="0" tIns="0" rIns="0" bIns="0" anchor="b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b="1" kern="0" cap="all" dirty="0" smtClean="0">
                <a:solidFill>
                  <a:schemeClr val="accent3"/>
                </a:solidFill>
                <a:latin typeface="Montserrat-Medium"/>
              </a:rPr>
              <a:t>Выделенная сумма (млн.руб.)</a:t>
            </a:r>
            <a:endParaRPr lang="ru-RU" b="1" i="1" kern="0" cap="all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5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Группа 25"/>
          <p:cNvGrpSpPr/>
          <p:nvPr/>
        </p:nvGrpSpPr>
        <p:grpSpPr>
          <a:xfrm>
            <a:off x="1803400" y="8096250"/>
            <a:ext cx="720000" cy="720000"/>
            <a:chOff x="423144" y="2251252"/>
            <a:chExt cx="1440000" cy="1440000"/>
          </a:xfrm>
        </p:grpSpPr>
        <p:sp>
          <p:nvSpPr>
            <p:cNvPr id="27" name="Овал 26"/>
            <p:cNvSpPr/>
            <p:nvPr/>
          </p:nvSpPr>
          <p:spPr>
            <a:xfrm>
              <a:off x="423144" y="2251252"/>
              <a:ext cx="1440000" cy="1440000"/>
            </a:xfrm>
            <a:prstGeom prst="ellipse">
              <a:avLst/>
            </a:prstGeom>
            <a:solidFill>
              <a:srgbClr val="1C46CE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sz="3600" b="1" dirty="0" smtClean="0">
                  <a:solidFill>
                    <a:schemeClr val="bg1"/>
                  </a:solidFill>
                  <a:latin typeface="Montserrat-Medium"/>
                </a:rPr>
                <a:t>5</a:t>
              </a:r>
              <a:endParaRPr lang="ru-RU" sz="3600" b="1" dirty="0">
                <a:solidFill>
                  <a:schemeClr val="bg1"/>
                </a:solidFill>
                <a:latin typeface="Montserrat-Medium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513144" y="2341252"/>
              <a:ext cx="1260000" cy="1260000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object 12"/>
          <p:cNvSpPr txBox="1">
            <a:spLocks/>
          </p:cNvSpPr>
          <p:nvPr/>
        </p:nvSpPr>
        <p:spPr>
          <a:xfrm>
            <a:off x="1498600" y="292274"/>
            <a:ext cx="14554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>
              <a:spcBef>
                <a:spcPts val="100"/>
              </a:spcBef>
              <a:defRPr/>
            </a:pPr>
            <a:r>
              <a:rPr lang="ru-RU" sz="3600" b="1" kern="0" cap="all" spc="-100" dirty="0" smtClean="0">
                <a:solidFill>
                  <a:srgbClr val="2207E9"/>
                </a:solidFill>
                <a:latin typeface="Montserrat-Medium"/>
                <a:cs typeface="Calibri-Light"/>
              </a:rPr>
              <a:t>ОБЪЁМ финансирования предупредительных мер</a:t>
            </a:r>
            <a:br>
              <a:rPr lang="ru-RU" sz="3600" b="1" kern="0" cap="all" spc="-100" dirty="0" smtClean="0">
                <a:solidFill>
                  <a:srgbClr val="2207E9"/>
                </a:solidFill>
                <a:latin typeface="Montserrat-Medium"/>
                <a:cs typeface="Calibri-Light"/>
              </a:rPr>
            </a:br>
            <a:r>
              <a:rPr lang="ru-RU" sz="3600" b="1" kern="0" cap="all" spc="-100" dirty="0" smtClean="0">
                <a:solidFill>
                  <a:srgbClr val="2207E9"/>
                </a:solidFill>
                <a:latin typeface="Montserrat-Medium"/>
                <a:cs typeface="Calibri-Light"/>
              </a:rPr>
              <a:t>в 2013-2024 годах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65400" y="8077200"/>
            <a:ext cx="12369958" cy="762000"/>
          </a:xfrm>
          <a:prstGeom prst="rect">
            <a:avLst/>
          </a:prstGeom>
          <a:solidFill>
            <a:srgbClr val="1C46CE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cap="all" dirty="0" smtClean="0">
                <a:solidFill>
                  <a:schemeClr val="bg1"/>
                </a:solidFill>
                <a:latin typeface="Montserrat-Medium"/>
              </a:rPr>
              <a:t> регионов с наибольшим объёмом финансирования работодателей более 1 млрд. рублей: Москва, С-Петербург, Кузбасс, Свердловская область, </a:t>
            </a:r>
            <a:r>
              <a:rPr lang="ru-RU" b="1" cap="all" dirty="0" smtClean="0">
                <a:solidFill>
                  <a:srgbClr val="FF0000"/>
                </a:solidFill>
                <a:latin typeface="Montserrat-Medium"/>
              </a:rPr>
              <a:t>КРАСНОЯРСКИЙ КРАЙ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563928" y="949677"/>
            <a:ext cx="5692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cap="all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Доведенные лимиты</a:t>
            </a:r>
          </a:p>
          <a:p>
            <a:pPr algn="r"/>
            <a:r>
              <a:rPr lang="ru-RU" sz="2400" b="1" cap="all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2025 году </a:t>
            </a:r>
            <a:r>
              <a:rPr lang="ru-RU" sz="2400" b="1" cap="all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- 1 323,3 </a:t>
            </a:r>
            <a:r>
              <a:rPr lang="ru-RU" sz="2400" b="1" cap="all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млн.руб</a:t>
            </a:r>
            <a:r>
              <a:rPr lang="ru-RU" sz="2400" b="1" cap="all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cap="all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9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Номер слайда 8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769600" y="8475134"/>
            <a:ext cx="2844800" cy="48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67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733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667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667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 sz="2667" b="1" dirty="0">
              <a:solidFill>
                <a:prstClr val="black"/>
              </a:solidFill>
            </a:endParaRPr>
          </a:p>
          <a:p>
            <a:endParaRPr lang="ru-RU" altLang="ru-RU" sz="2667" b="1" dirty="0">
              <a:solidFill>
                <a:prstClr val="black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774757"/>
              </p:ext>
            </p:extLst>
          </p:nvPr>
        </p:nvGraphicFramePr>
        <p:xfrm>
          <a:off x="2946400" y="2514600"/>
          <a:ext cx="9446841" cy="638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1422400" y="-1676400"/>
            <a:ext cx="14321713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600" b="1" kern="0" dirty="0">
              <a:solidFill>
                <a:srgbClr val="0A8EE0"/>
              </a:solidFill>
              <a:latin typeface="Montserrat-Medium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14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ject 12"/>
          <p:cNvSpPr txBox="1">
            <a:spLocks/>
          </p:cNvSpPr>
          <p:nvPr/>
        </p:nvSpPr>
        <p:spPr>
          <a:xfrm>
            <a:off x="1498600" y="292274"/>
            <a:ext cx="145542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3600" b="1" kern="0" dirty="0" smtClean="0">
                <a:solidFill>
                  <a:srgbClr val="2207E9"/>
                </a:solidFill>
                <a:latin typeface="Montserrat-Medium"/>
              </a:rPr>
              <a:t>СТРУКТУРА РАСХОДОВ НА ПРЕДУПРЕДИТЕЛЬНЫЕ МЕРЫ 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72025588"/>
              </p:ext>
            </p:extLst>
          </p:nvPr>
        </p:nvGraphicFramePr>
        <p:xfrm>
          <a:off x="1205796" y="1294510"/>
          <a:ext cx="9817804" cy="7180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222709996"/>
              </p:ext>
            </p:extLst>
          </p:nvPr>
        </p:nvGraphicFramePr>
        <p:xfrm>
          <a:off x="7264400" y="1294510"/>
          <a:ext cx="8991600" cy="7180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object 12"/>
          <p:cNvSpPr txBox="1">
            <a:spLocks/>
          </p:cNvSpPr>
          <p:nvPr/>
        </p:nvSpPr>
        <p:spPr>
          <a:xfrm>
            <a:off x="3929500" y="3784445"/>
            <a:ext cx="1925369" cy="15234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ru-RU" sz="3300" b="1" kern="0" dirty="0" smtClean="0">
                <a:solidFill>
                  <a:schemeClr val="bg2">
                    <a:lumMod val="50000"/>
                  </a:schemeClr>
                </a:solidFill>
                <a:latin typeface="Montserrat-Medium"/>
              </a:rPr>
              <a:t>ВСЕГО 826,4 </a:t>
            </a:r>
            <a:r>
              <a:rPr lang="ru-RU" sz="3300" b="1" kern="0" dirty="0" err="1" smtClean="0">
                <a:solidFill>
                  <a:schemeClr val="bg2">
                    <a:lumMod val="50000"/>
                  </a:schemeClr>
                </a:solidFill>
                <a:latin typeface="Montserrat-Medium"/>
              </a:rPr>
              <a:t>млн.руб</a:t>
            </a:r>
            <a:r>
              <a:rPr lang="ru-RU" sz="3300" b="1" kern="0" dirty="0" smtClean="0">
                <a:solidFill>
                  <a:schemeClr val="bg2">
                    <a:lumMod val="50000"/>
                  </a:schemeClr>
                </a:solidFill>
                <a:latin typeface="Montserrat-Medium"/>
              </a:rPr>
              <a:t>.</a:t>
            </a:r>
          </a:p>
        </p:txBody>
      </p:sp>
      <p:sp>
        <p:nvSpPr>
          <p:cNvPr id="17" name="object 12"/>
          <p:cNvSpPr txBox="1">
            <a:spLocks/>
          </p:cNvSpPr>
          <p:nvPr/>
        </p:nvSpPr>
        <p:spPr>
          <a:xfrm>
            <a:off x="11229315" y="3784445"/>
            <a:ext cx="1925369" cy="15234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ru-RU" sz="3300" b="1" kern="0" dirty="0" smtClean="0">
                <a:solidFill>
                  <a:schemeClr val="bg2">
                    <a:lumMod val="50000"/>
                  </a:schemeClr>
                </a:solidFill>
                <a:latin typeface="Montserrat-Medium"/>
              </a:rPr>
              <a:t>ВСЕГО</a:t>
            </a:r>
          </a:p>
          <a:p>
            <a:pPr algn="ctr"/>
            <a:r>
              <a:rPr lang="ru-RU" sz="3300" b="1" kern="0" dirty="0" smtClean="0">
                <a:solidFill>
                  <a:schemeClr val="bg2">
                    <a:lumMod val="50000"/>
                  </a:schemeClr>
                </a:solidFill>
                <a:latin typeface="Montserrat-Medium"/>
              </a:rPr>
              <a:t>1 192,4 </a:t>
            </a:r>
            <a:r>
              <a:rPr lang="ru-RU" sz="3300" b="1" kern="0" dirty="0" err="1" smtClean="0">
                <a:solidFill>
                  <a:schemeClr val="bg2">
                    <a:lumMod val="50000"/>
                  </a:schemeClr>
                </a:solidFill>
                <a:latin typeface="Montserrat-Medium"/>
              </a:rPr>
              <a:t>млн.руб</a:t>
            </a:r>
            <a:r>
              <a:rPr lang="ru-RU" sz="3300" b="1" kern="0" dirty="0" smtClean="0">
                <a:solidFill>
                  <a:schemeClr val="bg2">
                    <a:lumMod val="50000"/>
                  </a:schemeClr>
                </a:solidFill>
                <a:latin typeface="Montserrat-Mediu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537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536979" y="3868789"/>
            <a:ext cx="13341641" cy="2286669"/>
            <a:chOff x="837300" y="1409865"/>
            <a:chExt cx="7020451" cy="1773102"/>
          </a:xfrm>
        </p:grpSpPr>
        <p:sp>
          <p:nvSpPr>
            <p:cNvPr id="17" name="object 9"/>
            <p:cNvSpPr>
              <a:spLocks/>
            </p:cNvSpPr>
            <p:nvPr/>
          </p:nvSpPr>
          <p:spPr bwMode="auto">
            <a:xfrm>
              <a:off x="860374" y="2921912"/>
              <a:ext cx="947171" cy="245649"/>
            </a:xfrm>
            <a:custGeom>
              <a:avLst/>
              <a:gdLst/>
              <a:ahLst/>
              <a:cxnLst>
                <a:cxn ang="0">
                  <a:pos x="1155750" y="0"/>
                </a:cxn>
                <a:cxn ang="0">
                  <a:pos x="1043254" y="112496"/>
                </a:cxn>
                <a:cxn ang="0">
                  <a:pos x="0" y="112496"/>
                </a:cxn>
                <a:cxn ang="0">
                  <a:pos x="0" y="283375"/>
                </a:cxn>
                <a:cxn ang="0">
                  <a:pos x="2311514" y="283375"/>
                </a:cxn>
                <a:cxn ang="0">
                  <a:pos x="2311514" y="112496"/>
                </a:cxn>
                <a:cxn ang="0">
                  <a:pos x="1268247" y="112496"/>
                </a:cxn>
                <a:cxn ang="0">
                  <a:pos x="1155750" y="0"/>
                </a:cxn>
              </a:cxnLst>
              <a:rect l="0" t="0" r="r" b="b"/>
              <a:pathLst>
                <a:path w="2312034" h="283845">
                  <a:moveTo>
                    <a:pt x="1155750" y="0"/>
                  </a:moveTo>
                  <a:lnTo>
                    <a:pt x="1043254" y="112496"/>
                  </a:lnTo>
                  <a:lnTo>
                    <a:pt x="0" y="112496"/>
                  </a:lnTo>
                  <a:lnTo>
                    <a:pt x="0" y="283375"/>
                  </a:lnTo>
                  <a:lnTo>
                    <a:pt x="2311514" y="283375"/>
                  </a:lnTo>
                  <a:lnTo>
                    <a:pt x="2311514" y="112496"/>
                  </a:lnTo>
                  <a:lnTo>
                    <a:pt x="1268247" y="112496"/>
                  </a:lnTo>
                  <a:lnTo>
                    <a:pt x="115575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/>
            </a:p>
          </p:txBody>
        </p:sp>
        <p:sp>
          <p:nvSpPr>
            <p:cNvPr id="18" name="object 19"/>
            <p:cNvSpPr>
              <a:spLocks/>
            </p:cNvSpPr>
            <p:nvPr/>
          </p:nvSpPr>
          <p:spPr bwMode="auto">
            <a:xfrm>
              <a:off x="837300" y="1409865"/>
              <a:ext cx="947171" cy="1395734"/>
            </a:xfrm>
            <a:custGeom>
              <a:avLst/>
              <a:gdLst/>
              <a:ahLst/>
              <a:cxnLst>
                <a:cxn ang="0">
                  <a:pos x="299300" y="0"/>
                </a:cxn>
                <a:cxn ang="0">
                  <a:pos x="250751" y="3917"/>
                </a:cxn>
                <a:cxn ang="0">
                  <a:pos x="204697" y="15258"/>
                </a:cxn>
                <a:cxn ang="0">
                  <a:pos x="161753" y="33406"/>
                </a:cxn>
                <a:cxn ang="0">
                  <a:pos x="122536" y="57746"/>
                </a:cxn>
                <a:cxn ang="0">
                  <a:pos x="87661" y="87661"/>
                </a:cxn>
                <a:cxn ang="0">
                  <a:pos x="57746" y="122536"/>
                </a:cxn>
                <a:cxn ang="0">
                  <a:pos x="33406" y="161753"/>
                </a:cxn>
                <a:cxn ang="0">
                  <a:pos x="15258" y="204697"/>
                </a:cxn>
                <a:cxn ang="0">
                  <a:pos x="3917" y="250751"/>
                </a:cxn>
                <a:cxn ang="0">
                  <a:pos x="0" y="299300"/>
                </a:cxn>
                <a:cxn ang="0">
                  <a:pos x="3917" y="347850"/>
                </a:cxn>
                <a:cxn ang="0">
                  <a:pos x="15258" y="393904"/>
                </a:cxn>
                <a:cxn ang="0">
                  <a:pos x="33406" y="436848"/>
                </a:cxn>
                <a:cxn ang="0">
                  <a:pos x="57746" y="476065"/>
                </a:cxn>
                <a:cxn ang="0">
                  <a:pos x="87661" y="510940"/>
                </a:cxn>
                <a:cxn ang="0">
                  <a:pos x="122536" y="540855"/>
                </a:cxn>
                <a:cxn ang="0">
                  <a:pos x="161753" y="565195"/>
                </a:cxn>
                <a:cxn ang="0">
                  <a:pos x="204697" y="583343"/>
                </a:cxn>
                <a:cxn ang="0">
                  <a:pos x="250751" y="594684"/>
                </a:cxn>
                <a:cxn ang="0">
                  <a:pos x="299300" y="598601"/>
                </a:cxn>
                <a:cxn ang="0">
                  <a:pos x="347850" y="594684"/>
                </a:cxn>
                <a:cxn ang="0">
                  <a:pos x="393904" y="583343"/>
                </a:cxn>
                <a:cxn ang="0">
                  <a:pos x="436848" y="565195"/>
                </a:cxn>
                <a:cxn ang="0">
                  <a:pos x="476065" y="540855"/>
                </a:cxn>
                <a:cxn ang="0">
                  <a:pos x="510940" y="510940"/>
                </a:cxn>
                <a:cxn ang="0">
                  <a:pos x="540855" y="476065"/>
                </a:cxn>
                <a:cxn ang="0">
                  <a:pos x="565195" y="436848"/>
                </a:cxn>
                <a:cxn ang="0">
                  <a:pos x="583343" y="393904"/>
                </a:cxn>
                <a:cxn ang="0">
                  <a:pos x="594684" y="347850"/>
                </a:cxn>
                <a:cxn ang="0">
                  <a:pos x="598601" y="299300"/>
                </a:cxn>
                <a:cxn ang="0">
                  <a:pos x="594684" y="250751"/>
                </a:cxn>
                <a:cxn ang="0">
                  <a:pos x="583343" y="204697"/>
                </a:cxn>
                <a:cxn ang="0">
                  <a:pos x="565195" y="161753"/>
                </a:cxn>
                <a:cxn ang="0">
                  <a:pos x="540855" y="122536"/>
                </a:cxn>
                <a:cxn ang="0">
                  <a:pos x="510940" y="87661"/>
                </a:cxn>
                <a:cxn ang="0">
                  <a:pos x="476065" y="57746"/>
                </a:cxn>
                <a:cxn ang="0">
                  <a:pos x="436848" y="33406"/>
                </a:cxn>
                <a:cxn ang="0">
                  <a:pos x="393904" y="15258"/>
                </a:cxn>
                <a:cxn ang="0">
                  <a:pos x="347850" y="3917"/>
                </a:cxn>
                <a:cxn ang="0">
                  <a:pos x="299300" y="0"/>
                </a:cxn>
              </a:cxnLst>
              <a:rect l="0" t="0" r="r" b="b"/>
              <a:pathLst>
                <a:path w="598804" h="598805">
                  <a:moveTo>
                    <a:pt x="299300" y="0"/>
                  </a:moveTo>
                  <a:lnTo>
                    <a:pt x="250751" y="3917"/>
                  </a:lnTo>
                  <a:lnTo>
                    <a:pt x="204697" y="15258"/>
                  </a:lnTo>
                  <a:lnTo>
                    <a:pt x="161753" y="33406"/>
                  </a:lnTo>
                  <a:lnTo>
                    <a:pt x="122536" y="57746"/>
                  </a:lnTo>
                  <a:lnTo>
                    <a:pt x="87661" y="87661"/>
                  </a:lnTo>
                  <a:lnTo>
                    <a:pt x="57746" y="122536"/>
                  </a:lnTo>
                  <a:lnTo>
                    <a:pt x="33406" y="161753"/>
                  </a:lnTo>
                  <a:lnTo>
                    <a:pt x="15258" y="204697"/>
                  </a:lnTo>
                  <a:lnTo>
                    <a:pt x="3917" y="250751"/>
                  </a:lnTo>
                  <a:lnTo>
                    <a:pt x="0" y="299300"/>
                  </a:lnTo>
                  <a:lnTo>
                    <a:pt x="3917" y="347850"/>
                  </a:lnTo>
                  <a:lnTo>
                    <a:pt x="15258" y="393904"/>
                  </a:lnTo>
                  <a:lnTo>
                    <a:pt x="33406" y="436848"/>
                  </a:lnTo>
                  <a:lnTo>
                    <a:pt x="57746" y="476065"/>
                  </a:lnTo>
                  <a:lnTo>
                    <a:pt x="87661" y="510940"/>
                  </a:lnTo>
                  <a:lnTo>
                    <a:pt x="122536" y="540855"/>
                  </a:lnTo>
                  <a:lnTo>
                    <a:pt x="161753" y="565195"/>
                  </a:lnTo>
                  <a:lnTo>
                    <a:pt x="204697" y="583343"/>
                  </a:lnTo>
                  <a:lnTo>
                    <a:pt x="250751" y="594684"/>
                  </a:lnTo>
                  <a:lnTo>
                    <a:pt x="299300" y="598601"/>
                  </a:lnTo>
                  <a:lnTo>
                    <a:pt x="347850" y="594684"/>
                  </a:lnTo>
                  <a:lnTo>
                    <a:pt x="393904" y="583343"/>
                  </a:lnTo>
                  <a:lnTo>
                    <a:pt x="436848" y="565195"/>
                  </a:lnTo>
                  <a:lnTo>
                    <a:pt x="476065" y="540855"/>
                  </a:lnTo>
                  <a:lnTo>
                    <a:pt x="510940" y="510940"/>
                  </a:lnTo>
                  <a:lnTo>
                    <a:pt x="540855" y="476065"/>
                  </a:lnTo>
                  <a:lnTo>
                    <a:pt x="565195" y="436848"/>
                  </a:lnTo>
                  <a:lnTo>
                    <a:pt x="583343" y="393904"/>
                  </a:lnTo>
                  <a:lnTo>
                    <a:pt x="594684" y="347850"/>
                  </a:lnTo>
                  <a:lnTo>
                    <a:pt x="598601" y="299300"/>
                  </a:lnTo>
                  <a:lnTo>
                    <a:pt x="594684" y="250751"/>
                  </a:lnTo>
                  <a:lnTo>
                    <a:pt x="583343" y="204697"/>
                  </a:lnTo>
                  <a:lnTo>
                    <a:pt x="565195" y="161753"/>
                  </a:lnTo>
                  <a:lnTo>
                    <a:pt x="540855" y="122536"/>
                  </a:lnTo>
                  <a:lnTo>
                    <a:pt x="510940" y="87661"/>
                  </a:lnTo>
                  <a:lnTo>
                    <a:pt x="476065" y="57746"/>
                  </a:lnTo>
                  <a:lnTo>
                    <a:pt x="436848" y="33406"/>
                  </a:lnTo>
                  <a:lnTo>
                    <a:pt x="393904" y="15258"/>
                  </a:lnTo>
                  <a:lnTo>
                    <a:pt x="347850" y="3917"/>
                  </a:lnTo>
                  <a:lnTo>
                    <a:pt x="299300" y="0"/>
                  </a:ln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7030A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 dirty="0"/>
            </a:p>
          </p:txBody>
        </p:sp>
        <p:sp>
          <p:nvSpPr>
            <p:cNvPr id="20" name="object 9"/>
            <p:cNvSpPr>
              <a:spLocks/>
            </p:cNvSpPr>
            <p:nvPr/>
          </p:nvSpPr>
          <p:spPr bwMode="auto">
            <a:xfrm>
              <a:off x="1985043" y="2921912"/>
              <a:ext cx="947171" cy="245649"/>
            </a:xfrm>
            <a:custGeom>
              <a:avLst/>
              <a:gdLst/>
              <a:ahLst/>
              <a:cxnLst>
                <a:cxn ang="0">
                  <a:pos x="1155750" y="0"/>
                </a:cxn>
                <a:cxn ang="0">
                  <a:pos x="1043254" y="112496"/>
                </a:cxn>
                <a:cxn ang="0">
                  <a:pos x="0" y="112496"/>
                </a:cxn>
                <a:cxn ang="0">
                  <a:pos x="0" y="283375"/>
                </a:cxn>
                <a:cxn ang="0">
                  <a:pos x="2311514" y="283375"/>
                </a:cxn>
                <a:cxn ang="0">
                  <a:pos x="2311514" y="112496"/>
                </a:cxn>
                <a:cxn ang="0">
                  <a:pos x="1268247" y="112496"/>
                </a:cxn>
                <a:cxn ang="0">
                  <a:pos x="1155750" y="0"/>
                </a:cxn>
              </a:cxnLst>
              <a:rect l="0" t="0" r="r" b="b"/>
              <a:pathLst>
                <a:path w="2312034" h="283845">
                  <a:moveTo>
                    <a:pt x="1155750" y="0"/>
                  </a:moveTo>
                  <a:lnTo>
                    <a:pt x="1043254" y="112496"/>
                  </a:lnTo>
                  <a:lnTo>
                    <a:pt x="0" y="112496"/>
                  </a:lnTo>
                  <a:lnTo>
                    <a:pt x="0" y="283375"/>
                  </a:lnTo>
                  <a:lnTo>
                    <a:pt x="2311514" y="283375"/>
                  </a:lnTo>
                  <a:lnTo>
                    <a:pt x="2311514" y="112496"/>
                  </a:lnTo>
                  <a:lnTo>
                    <a:pt x="1268247" y="112496"/>
                  </a:lnTo>
                  <a:lnTo>
                    <a:pt x="1155750" y="0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/>
            </a:p>
          </p:txBody>
        </p:sp>
        <p:sp>
          <p:nvSpPr>
            <p:cNvPr id="24" name="object 19"/>
            <p:cNvSpPr>
              <a:spLocks/>
            </p:cNvSpPr>
            <p:nvPr/>
          </p:nvSpPr>
          <p:spPr bwMode="auto">
            <a:xfrm>
              <a:off x="2017112" y="1426176"/>
              <a:ext cx="947171" cy="1395735"/>
            </a:xfrm>
            <a:custGeom>
              <a:avLst/>
              <a:gdLst/>
              <a:ahLst/>
              <a:cxnLst>
                <a:cxn ang="0">
                  <a:pos x="299300" y="0"/>
                </a:cxn>
                <a:cxn ang="0">
                  <a:pos x="250751" y="3917"/>
                </a:cxn>
                <a:cxn ang="0">
                  <a:pos x="204697" y="15258"/>
                </a:cxn>
                <a:cxn ang="0">
                  <a:pos x="161753" y="33406"/>
                </a:cxn>
                <a:cxn ang="0">
                  <a:pos x="122536" y="57746"/>
                </a:cxn>
                <a:cxn ang="0">
                  <a:pos x="87661" y="87661"/>
                </a:cxn>
                <a:cxn ang="0">
                  <a:pos x="57746" y="122536"/>
                </a:cxn>
                <a:cxn ang="0">
                  <a:pos x="33406" y="161753"/>
                </a:cxn>
                <a:cxn ang="0">
                  <a:pos x="15258" y="204697"/>
                </a:cxn>
                <a:cxn ang="0">
                  <a:pos x="3917" y="250751"/>
                </a:cxn>
                <a:cxn ang="0">
                  <a:pos x="0" y="299300"/>
                </a:cxn>
                <a:cxn ang="0">
                  <a:pos x="3917" y="347850"/>
                </a:cxn>
                <a:cxn ang="0">
                  <a:pos x="15258" y="393904"/>
                </a:cxn>
                <a:cxn ang="0">
                  <a:pos x="33406" y="436848"/>
                </a:cxn>
                <a:cxn ang="0">
                  <a:pos x="57746" y="476065"/>
                </a:cxn>
                <a:cxn ang="0">
                  <a:pos x="87661" y="510940"/>
                </a:cxn>
                <a:cxn ang="0">
                  <a:pos x="122536" y="540855"/>
                </a:cxn>
                <a:cxn ang="0">
                  <a:pos x="161753" y="565195"/>
                </a:cxn>
                <a:cxn ang="0">
                  <a:pos x="204697" y="583343"/>
                </a:cxn>
                <a:cxn ang="0">
                  <a:pos x="250751" y="594684"/>
                </a:cxn>
                <a:cxn ang="0">
                  <a:pos x="299300" y="598601"/>
                </a:cxn>
                <a:cxn ang="0">
                  <a:pos x="347850" y="594684"/>
                </a:cxn>
                <a:cxn ang="0">
                  <a:pos x="393904" y="583343"/>
                </a:cxn>
                <a:cxn ang="0">
                  <a:pos x="436848" y="565195"/>
                </a:cxn>
                <a:cxn ang="0">
                  <a:pos x="476065" y="540855"/>
                </a:cxn>
                <a:cxn ang="0">
                  <a:pos x="510940" y="510940"/>
                </a:cxn>
                <a:cxn ang="0">
                  <a:pos x="540855" y="476065"/>
                </a:cxn>
                <a:cxn ang="0">
                  <a:pos x="565195" y="436848"/>
                </a:cxn>
                <a:cxn ang="0">
                  <a:pos x="583343" y="393904"/>
                </a:cxn>
                <a:cxn ang="0">
                  <a:pos x="594684" y="347850"/>
                </a:cxn>
                <a:cxn ang="0">
                  <a:pos x="598601" y="299300"/>
                </a:cxn>
                <a:cxn ang="0">
                  <a:pos x="594684" y="250751"/>
                </a:cxn>
                <a:cxn ang="0">
                  <a:pos x="583343" y="204697"/>
                </a:cxn>
                <a:cxn ang="0">
                  <a:pos x="565195" y="161753"/>
                </a:cxn>
                <a:cxn ang="0">
                  <a:pos x="540855" y="122536"/>
                </a:cxn>
                <a:cxn ang="0">
                  <a:pos x="510940" y="87661"/>
                </a:cxn>
                <a:cxn ang="0">
                  <a:pos x="476065" y="57746"/>
                </a:cxn>
                <a:cxn ang="0">
                  <a:pos x="436848" y="33406"/>
                </a:cxn>
                <a:cxn ang="0">
                  <a:pos x="393904" y="15258"/>
                </a:cxn>
                <a:cxn ang="0">
                  <a:pos x="347850" y="3917"/>
                </a:cxn>
                <a:cxn ang="0">
                  <a:pos x="299300" y="0"/>
                </a:cxn>
              </a:cxnLst>
              <a:rect l="0" t="0" r="r" b="b"/>
              <a:pathLst>
                <a:path w="598804" h="598805">
                  <a:moveTo>
                    <a:pt x="299300" y="0"/>
                  </a:moveTo>
                  <a:lnTo>
                    <a:pt x="250751" y="3917"/>
                  </a:lnTo>
                  <a:lnTo>
                    <a:pt x="204697" y="15258"/>
                  </a:lnTo>
                  <a:lnTo>
                    <a:pt x="161753" y="33406"/>
                  </a:lnTo>
                  <a:lnTo>
                    <a:pt x="122536" y="57746"/>
                  </a:lnTo>
                  <a:lnTo>
                    <a:pt x="87661" y="87661"/>
                  </a:lnTo>
                  <a:lnTo>
                    <a:pt x="57746" y="122536"/>
                  </a:lnTo>
                  <a:lnTo>
                    <a:pt x="33406" y="161753"/>
                  </a:lnTo>
                  <a:lnTo>
                    <a:pt x="15258" y="204697"/>
                  </a:lnTo>
                  <a:lnTo>
                    <a:pt x="3917" y="250751"/>
                  </a:lnTo>
                  <a:lnTo>
                    <a:pt x="0" y="299300"/>
                  </a:lnTo>
                  <a:lnTo>
                    <a:pt x="3917" y="347850"/>
                  </a:lnTo>
                  <a:lnTo>
                    <a:pt x="15258" y="393904"/>
                  </a:lnTo>
                  <a:lnTo>
                    <a:pt x="33406" y="436848"/>
                  </a:lnTo>
                  <a:lnTo>
                    <a:pt x="57746" y="476065"/>
                  </a:lnTo>
                  <a:lnTo>
                    <a:pt x="87661" y="510940"/>
                  </a:lnTo>
                  <a:lnTo>
                    <a:pt x="122536" y="540855"/>
                  </a:lnTo>
                  <a:lnTo>
                    <a:pt x="161753" y="565195"/>
                  </a:lnTo>
                  <a:lnTo>
                    <a:pt x="204697" y="583343"/>
                  </a:lnTo>
                  <a:lnTo>
                    <a:pt x="250751" y="594684"/>
                  </a:lnTo>
                  <a:lnTo>
                    <a:pt x="299300" y="598601"/>
                  </a:lnTo>
                  <a:lnTo>
                    <a:pt x="347850" y="594684"/>
                  </a:lnTo>
                  <a:lnTo>
                    <a:pt x="393904" y="583343"/>
                  </a:lnTo>
                  <a:lnTo>
                    <a:pt x="436848" y="565195"/>
                  </a:lnTo>
                  <a:lnTo>
                    <a:pt x="476065" y="540855"/>
                  </a:lnTo>
                  <a:lnTo>
                    <a:pt x="510940" y="510940"/>
                  </a:lnTo>
                  <a:lnTo>
                    <a:pt x="540855" y="476065"/>
                  </a:lnTo>
                  <a:lnTo>
                    <a:pt x="565195" y="436848"/>
                  </a:lnTo>
                  <a:lnTo>
                    <a:pt x="583343" y="393904"/>
                  </a:lnTo>
                  <a:lnTo>
                    <a:pt x="594684" y="347850"/>
                  </a:lnTo>
                  <a:lnTo>
                    <a:pt x="598601" y="299300"/>
                  </a:lnTo>
                  <a:lnTo>
                    <a:pt x="594684" y="250751"/>
                  </a:lnTo>
                  <a:lnTo>
                    <a:pt x="583343" y="204697"/>
                  </a:lnTo>
                  <a:lnTo>
                    <a:pt x="565195" y="161753"/>
                  </a:lnTo>
                  <a:lnTo>
                    <a:pt x="540855" y="122536"/>
                  </a:lnTo>
                  <a:lnTo>
                    <a:pt x="510940" y="87661"/>
                  </a:lnTo>
                  <a:lnTo>
                    <a:pt x="476065" y="57746"/>
                  </a:lnTo>
                  <a:lnTo>
                    <a:pt x="436848" y="33406"/>
                  </a:lnTo>
                  <a:lnTo>
                    <a:pt x="393904" y="15258"/>
                  </a:lnTo>
                  <a:lnTo>
                    <a:pt x="347850" y="3917"/>
                  </a:lnTo>
                  <a:lnTo>
                    <a:pt x="299300" y="0"/>
                  </a:ln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 dirty="0"/>
            </a:p>
          </p:txBody>
        </p:sp>
        <p:sp>
          <p:nvSpPr>
            <p:cNvPr id="25" name="object 9"/>
            <p:cNvSpPr>
              <a:spLocks/>
            </p:cNvSpPr>
            <p:nvPr/>
          </p:nvSpPr>
          <p:spPr bwMode="auto">
            <a:xfrm>
              <a:off x="4494295" y="2937318"/>
              <a:ext cx="947171" cy="245649"/>
            </a:xfrm>
            <a:custGeom>
              <a:avLst/>
              <a:gdLst/>
              <a:ahLst/>
              <a:cxnLst>
                <a:cxn ang="0">
                  <a:pos x="1155750" y="0"/>
                </a:cxn>
                <a:cxn ang="0">
                  <a:pos x="1043254" y="112496"/>
                </a:cxn>
                <a:cxn ang="0">
                  <a:pos x="0" y="112496"/>
                </a:cxn>
                <a:cxn ang="0">
                  <a:pos x="0" y="283375"/>
                </a:cxn>
                <a:cxn ang="0">
                  <a:pos x="2311514" y="283375"/>
                </a:cxn>
                <a:cxn ang="0">
                  <a:pos x="2311514" y="112496"/>
                </a:cxn>
                <a:cxn ang="0">
                  <a:pos x="1268247" y="112496"/>
                </a:cxn>
                <a:cxn ang="0">
                  <a:pos x="1155750" y="0"/>
                </a:cxn>
              </a:cxnLst>
              <a:rect l="0" t="0" r="r" b="b"/>
              <a:pathLst>
                <a:path w="2312034" h="283845">
                  <a:moveTo>
                    <a:pt x="1155750" y="0"/>
                  </a:moveTo>
                  <a:lnTo>
                    <a:pt x="1043254" y="112496"/>
                  </a:lnTo>
                  <a:lnTo>
                    <a:pt x="0" y="112496"/>
                  </a:lnTo>
                  <a:lnTo>
                    <a:pt x="0" y="283375"/>
                  </a:lnTo>
                  <a:lnTo>
                    <a:pt x="2311514" y="283375"/>
                  </a:lnTo>
                  <a:lnTo>
                    <a:pt x="2311514" y="112496"/>
                  </a:lnTo>
                  <a:lnTo>
                    <a:pt x="1268247" y="112496"/>
                  </a:lnTo>
                  <a:lnTo>
                    <a:pt x="1155750" y="0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/>
            </a:p>
          </p:txBody>
        </p:sp>
        <p:sp>
          <p:nvSpPr>
            <p:cNvPr id="26" name="object 19"/>
            <p:cNvSpPr>
              <a:spLocks/>
            </p:cNvSpPr>
            <p:nvPr/>
          </p:nvSpPr>
          <p:spPr bwMode="auto">
            <a:xfrm>
              <a:off x="4508387" y="1442199"/>
              <a:ext cx="947171" cy="1395735"/>
            </a:xfrm>
            <a:custGeom>
              <a:avLst/>
              <a:gdLst/>
              <a:ahLst/>
              <a:cxnLst>
                <a:cxn ang="0">
                  <a:pos x="299300" y="0"/>
                </a:cxn>
                <a:cxn ang="0">
                  <a:pos x="250751" y="3917"/>
                </a:cxn>
                <a:cxn ang="0">
                  <a:pos x="204697" y="15258"/>
                </a:cxn>
                <a:cxn ang="0">
                  <a:pos x="161753" y="33406"/>
                </a:cxn>
                <a:cxn ang="0">
                  <a:pos x="122536" y="57746"/>
                </a:cxn>
                <a:cxn ang="0">
                  <a:pos x="87661" y="87661"/>
                </a:cxn>
                <a:cxn ang="0">
                  <a:pos x="57746" y="122536"/>
                </a:cxn>
                <a:cxn ang="0">
                  <a:pos x="33406" y="161753"/>
                </a:cxn>
                <a:cxn ang="0">
                  <a:pos x="15258" y="204697"/>
                </a:cxn>
                <a:cxn ang="0">
                  <a:pos x="3917" y="250751"/>
                </a:cxn>
                <a:cxn ang="0">
                  <a:pos x="0" y="299300"/>
                </a:cxn>
                <a:cxn ang="0">
                  <a:pos x="3917" y="347850"/>
                </a:cxn>
                <a:cxn ang="0">
                  <a:pos x="15258" y="393904"/>
                </a:cxn>
                <a:cxn ang="0">
                  <a:pos x="33406" y="436848"/>
                </a:cxn>
                <a:cxn ang="0">
                  <a:pos x="57746" y="476065"/>
                </a:cxn>
                <a:cxn ang="0">
                  <a:pos x="87661" y="510940"/>
                </a:cxn>
                <a:cxn ang="0">
                  <a:pos x="122536" y="540855"/>
                </a:cxn>
                <a:cxn ang="0">
                  <a:pos x="161753" y="565195"/>
                </a:cxn>
                <a:cxn ang="0">
                  <a:pos x="204697" y="583343"/>
                </a:cxn>
                <a:cxn ang="0">
                  <a:pos x="250751" y="594684"/>
                </a:cxn>
                <a:cxn ang="0">
                  <a:pos x="299300" y="598601"/>
                </a:cxn>
                <a:cxn ang="0">
                  <a:pos x="347850" y="594684"/>
                </a:cxn>
                <a:cxn ang="0">
                  <a:pos x="393904" y="583343"/>
                </a:cxn>
                <a:cxn ang="0">
                  <a:pos x="436848" y="565195"/>
                </a:cxn>
                <a:cxn ang="0">
                  <a:pos x="476065" y="540855"/>
                </a:cxn>
                <a:cxn ang="0">
                  <a:pos x="510940" y="510940"/>
                </a:cxn>
                <a:cxn ang="0">
                  <a:pos x="540855" y="476065"/>
                </a:cxn>
                <a:cxn ang="0">
                  <a:pos x="565195" y="436848"/>
                </a:cxn>
                <a:cxn ang="0">
                  <a:pos x="583343" y="393904"/>
                </a:cxn>
                <a:cxn ang="0">
                  <a:pos x="594684" y="347850"/>
                </a:cxn>
                <a:cxn ang="0">
                  <a:pos x="598601" y="299300"/>
                </a:cxn>
                <a:cxn ang="0">
                  <a:pos x="594684" y="250751"/>
                </a:cxn>
                <a:cxn ang="0">
                  <a:pos x="583343" y="204697"/>
                </a:cxn>
                <a:cxn ang="0">
                  <a:pos x="565195" y="161753"/>
                </a:cxn>
                <a:cxn ang="0">
                  <a:pos x="540855" y="122536"/>
                </a:cxn>
                <a:cxn ang="0">
                  <a:pos x="510940" y="87661"/>
                </a:cxn>
                <a:cxn ang="0">
                  <a:pos x="476065" y="57746"/>
                </a:cxn>
                <a:cxn ang="0">
                  <a:pos x="436848" y="33406"/>
                </a:cxn>
                <a:cxn ang="0">
                  <a:pos x="393904" y="15258"/>
                </a:cxn>
                <a:cxn ang="0">
                  <a:pos x="347850" y="3917"/>
                </a:cxn>
                <a:cxn ang="0">
                  <a:pos x="299300" y="0"/>
                </a:cxn>
              </a:cxnLst>
              <a:rect l="0" t="0" r="r" b="b"/>
              <a:pathLst>
                <a:path w="598804" h="598805">
                  <a:moveTo>
                    <a:pt x="299300" y="0"/>
                  </a:moveTo>
                  <a:lnTo>
                    <a:pt x="250751" y="3917"/>
                  </a:lnTo>
                  <a:lnTo>
                    <a:pt x="204697" y="15258"/>
                  </a:lnTo>
                  <a:lnTo>
                    <a:pt x="161753" y="33406"/>
                  </a:lnTo>
                  <a:lnTo>
                    <a:pt x="122536" y="57746"/>
                  </a:lnTo>
                  <a:lnTo>
                    <a:pt x="87661" y="87661"/>
                  </a:lnTo>
                  <a:lnTo>
                    <a:pt x="57746" y="122536"/>
                  </a:lnTo>
                  <a:lnTo>
                    <a:pt x="33406" y="161753"/>
                  </a:lnTo>
                  <a:lnTo>
                    <a:pt x="15258" y="204697"/>
                  </a:lnTo>
                  <a:lnTo>
                    <a:pt x="3917" y="250751"/>
                  </a:lnTo>
                  <a:lnTo>
                    <a:pt x="0" y="299300"/>
                  </a:lnTo>
                  <a:lnTo>
                    <a:pt x="3917" y="347850"/>
                  </a:lnTo>
                  <a:lnTo>
                    <a:pt x="15258" y="393904"/>
                  </a:lnTo>
                  <a:lnTo>
                    <a:pt x="33406" y="436848"/>
                  </a:lnTo>
                  <a:lnTo>
                    <a:pt x="57746" y="476065"/>
                  </a:lnTo>
                  <a:lnTo>
                    <a:pt x="87661" y="510940"/>
                  </a:lnTo>
                  <a:lnTo>
                    <a:pt x="122536" y="540855"/>
                  </a:lnTo>
                  <a:lnTo>
                    <a:pt x="161753" y="565195"/>
                  </a:lnTo>
                  <a:lnTo>
                    <a:pt x="204697" y="583343"/>
                  </a:lnTo>
                  <a:lnTo>
                    <a:pt x="250751" y="594684"/>
                  </a:lnTo>
                  <a:lnTo>
                    <a:pt x="299300" y="598601"/>
                  </a:lnTo>
                  <a:lnTo>
                    <a:pt x="347850" y="594684"/>
                  </a:lnTo>
                  <a:lnTo>
                    <a:pt x="393904" y="583343"/>
                  </a:lnTo>
                  <a:lnTo>
                    <a:pt x="436848" y="565195"/>
                  </a:lnTo>
                  <a:lnTo>
                    <a:pt x="476065" y="540855"/>
                  </a:lnTo>
                  <a:lnTo>
                    <a:pt x="510940" y="510940"/>
                  </a:lnTo>
                  <a:lnTo>
                    <a:pt x="540855" y="476065"/>
                  </a:lnTo>
                  <a:lnTo>
                    <a:pt x="565195" y="436848"/>
                  </a:lnTo>
                  <a:lnTo>
                    <a:pt x="583343" y="393904"/>
                  </a:lnTo>
                  <a:lnTo>
                    <a:pt x="594684" y="347850"/>
                  </a:lnTo>
                  <a:lnTo>
                    <a:pt x="598601" y="299300"/>
                  </a:lnTo>
                  <a:lnTo>
                    <a:pt x="594684" y="250751"/>
                  </a:lnTo>
                  <a:lnTo>
                    <a:pt x="583343" y="204697"/>
                  </a:lnTo>
                  <a:lnTo>
                    <a:pt x="565195" y="161753"/>
                  </a:lnTo>
                  <a:lnTo>
                    <a:pt x="540855" y="122536"/>
                  </a:lnTo>
                  <a:lnTo>
                    <a:pt x="510940" y="87661"/>
                  </a:lnTo>
                  <a:lnTo>
                    <a:pt x="476065" y="57746"/>
                  </a:lnTo>
                  <a:lnTo>
                    <a:pt x="436848" y="33406"/>
                  </a:lnTo>
                  <a:lnTo>
                    <a:pt x="393904" y="15258"/>
                  </a:lnTo>
                  <a:lnTo>
                    <a:pt x="347850" y="3917"/>
                  </a:lnTo>
                  <a:lnTo>
                    <a:pt x="299300" y="0"/>
                  </a:ln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7030A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 dirty="0"/>
            </a:p>
          </p:txBody>
        </p:sp>
        <p:sp>
          <p:nvSpPr>
            <p:cNvPr id="27" name="object 9"/>
            <p:cNvSpPr>
              <a:spLocks/>
            </p:cNvSpPr>
            <p:nvPr/>
          </p:nvSpPr>
          <p:spPr bwMode="auto">
            <a:xfrm>
              <a:off x="5722850" y="2937318"/>
              <a:ext cx="947171" cy="245649"/>
            </a:xfrm>
            <a:custGeom>
              <a:avLst/>
              <a:gdLst/>
              <a:ahLst/>
              <a:cxnLst>
                <a:cxn ang="0">
                  <a:pos x="1155750" y="0"/>
                </a:cxn>
                <a:cxn ang="0">
                  <a:pos x="1043254" y="112496"/>
                </a:cxn>
                <a:cxn ang="0">
                  <a:pos x="0" y="112496"/>
                </a:cxn>
                <a:cxn ang="0">
                  <a:pos x="0" y="283375"/>
                </a:cxn>
                <a:cxn ang="0">
                  <a:pos x="2311514" y="283375"/>
                </a:cxn>
                <a:cxn ang="0">
                  <a:pos x="2311514" y="112496"/>
                </a:cxn>
                <a:cxn ang="0">
                  <a:pos x="1268247" y="112496"/>
                </a:cxn>
                <a:cxn ang="0">
                  <a:pos x="1155750" y="0"/>
                </a:cxn>
              </a:cxnLst>
              <a:rect l="0" t="0" r="r" b="b"/>
              <a:pathLst>
                <a:path w="2312034" h="283845">
                  <a:moveTo>
                    <a:pt x="1155750" y="0"/>
                  </a:moveTo>
                  <a:lnTo>
                    <a:pt x="1043254" y="112496"/>
                  </a:lnTo>
                  <a:lnTo>
                    <a:pt x="0" y="112496"/>
                  </a:lnTo>
                  <a:lnTo>
                    <a:pt x="0" y="283375"/>
                  </a:lnTo>
                  <a:lnTo>
                    <a:pt x="2311514" y="283375"/>
                  </a:lnTo>
                  <a:lnTo>
                    <a:pt x="2311514" y="112496"/>
                  </a:lnTo>
                  <a:lnTo>
                    <a:pt x="1268247" y="112496"/>
                  </a:lnTo>
                  <a:lnTo>
                    <a:pt x="115575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/>
            </a:p>
          </p:txBody>
        </p:sp>
        <p:sp>
          <p:nvSpPr>
            <p:cNvPr id="28" name="object 19"/>
            <p:cNvSpPr>
              <a:spLocks/>
            </p:cNvSpPr>
            <p:nvPr/>
          </p:nvSpPr>
          <p:spPr bwMode="auto">
            <a:xfrm>
              <a:off x="5704702" y="1438357"/>
              <a:ext cx="947171" cy="1395735"/>
            </a:xfrm>
            <a:custGeom>
              <a:avLst/>
              <a:gdLst/>
              <a:ahLst/>
              <a:cxnLst>
                <a:cxn ang="0">
                  <a:pos x="299300" y="0"/>
                </a:cxn>
                <a:cxn ang="0">
                  <a:pos x="250751" y="3917"/>
                </a:cxn>
                <a:cxn ang="0">
                  <a:pos x="204697" y="15258"/>
                </a:cxn>
                <a:cxn ang="0">
                  <a:pos x="161753" y="33406"/>
                </a:cxn>
                <a:cxn ang="0">
                  <a:pos x="122536" y="57746"/>
                </a:cxn>
                <a:cxn ang="0">
                  <a:pos x="87661" y="87661"/>
                </a:cxn>
                <a:cxn ang="0">
                  <a:pos x="57746" y="122536"/>
                </a:cxn>
                <a:cxn ang="0">
                  <a:pos x="33406" y="161753"/>
                </a:cxn>
                <a:cxn ang="0">
                  <a:pos x="15258" y="204697"/>
                </a:cxn>
                <a:cxn ang="0">
                  <a:pos x="3917" y="250751"/>
                </a:cxn>
                <a:cxn ang="0">
                  <a:pos x="0" y="299300"/>
                </a:cxn>
                <a:cxn ang="0">
                  <a:pos x="3917" y="347850"/>
                </a:cxn>
                <a:cxn ang="0">
                  <a:pos x="15258" y="393904"/>
                </a:cxn>
                <a:cxn ang="0">
                  <a:pos x="33406" y="436848"/>
                </a:cxn>
                <a:cxn ang="0">
                  <a:pos x="57746" y="476065"/>
                </a:cxn>
                <a:cxn ang="0">
                  <a:pos x="87661" y="510940"/>
                </a:cxn>
                <a:cxn ang="0">
                  <a:pos x="122536" y="540855"/>
                </a:cxn>
                <a:cxn ang="0">
                  <a:pos x="161753" y="565195"/>
                </a:cxn>
                <a:cxn ang="0">
                  <a:pos x="204697" y="583343"/>
                </a:cxn>
                <a:cxn ang="0">
                  <a:pos x="250751" y="594684"/>
                </a:cxn>
                <a:cxn ang="0">
                  <a:pos x="299300" y="598601"/>
                </a:cxn>
                <a:cxn ang="0">
                  <a:pos x="347850" y="594684"/>
                </a:cxn>
                <a:cxn ang="0">
                  <a:pos x="393904" y="583343"/>
                </a:cxn>
                <a:cxn ang="0">
                  <a:pos x="436848" y="565195"/>
                </a:cxn>
                <a:cxn ang="0">
                  <a:pos x="476065" y="540855"/>
                </a:cxn>
                <a:cxn ang="0">
                  <a:pos x="510940" y="510940"/>
                </a:cxn>
                <a:cxn ang="0">
                  <a:pos x="540855" y="476065"/>
                </a:cxn>
                <a:cxn ang="0">
                  <a:pos x="565195" y="436848"/>
                </a:cxn>
                <a:cxn ang="0">
                  <a:pos x="583343" y="393904"/>
                </a:cxn>
                <a:cxn ang="0">
                  <a:pos x="594684" y="347850"/>
                </a:cxn>
                <a:cxn ang="0">
                  <a:pos x="598601" y="299300"/>
                </a:cxn>
                <a:cxn ang="0">
                  <a:pos x="594684" y="250751"/>
                </a:cxn>
                <a:cxn ang="0">
                  <a:pos x="583343" y="204697"/>
                </a:cxn>
                <a:cxn ang="0">
                  <a:pos x="565195" y="161753"/>
                </a:cxn>
                <a:cxn ang="0">
                  <a:pos x="540855" y="122536"/>
                </a:cxn>
                <a:cxn ang="0">
                  <a:pos x="510940" y="87661"/>
                </a:cxn>
                <a:cxn ang="0">
                  <a:pos x="476065" y="57746"/>
                </a:cxn>
                <a:cxn ang="0">
                  <a:pos x="436848" y="33406"/>
                </a:cxn>
                <a:cxn ang="0">
                  <a:pos x="393904" y="15258"/>
                </a:cxn>
                <a:cxn ang="0">
                  <a:pos x="347850" y="3917"/>
                </a:cxn>
                <a:cxn ang="0">
                  <a:pos x="299300" y="0"/>
                </a:cxn>
              </a:cxnLst>
              <a:rect l="0" t="0" r="r" b="b"/>
              <a:pathLst>
                <a:path w="598804" h="598805">
                  <a:moveTo>
                    <a:pt x="299300" y="0"/>
                  </a:moveTo>
                  <a:lnTo>
                    <a:pt x="250751" y="3917"/>
                  </a:lnTo>
                  <a:lnTo>
                    <a:pt x="204697" y="15258"/>
                  </a:lnTo>
                  <a:lnTo>
                    <a:pt x="161753" y="33406"/>
                  </a:lnTo>
                  <a:lnTo>
                    <a:pt x="122536" y="57746"/>
                  </a:lnTo>
                  <a:lnTo>
                    <a:pt x="87661" y="87661"/>
                  </a:lnTo>
                  <a:lnTo>
                    <a:pt x="57746" y="122536"/>
                  </a:lnTo>
                  <a:lnTo>
                    <a:pt x="33406" y="161753"/>
                  </a:lnTo>
                  <a:lnTo>
                    <a:pt x="15258" y="204697"/>
                  </a:lnTo>
                  <a:lnTo>
                    <a:pt x="3917" y="250751"/>
                  </a:lnTo>
                  <a:lnTo>
                    <a:pt x="0" y="299300"/>
                  </a:lnTo>
                  <a:lnTo>
                    <a:pt x="3917" y="347850"/>
                  </a:lnTo>
                  <a:lnTo>
                    <a:pt x="15258" y="393904"/>
                  </a:lnTo>
                  <a:lnTo>
                    <a:pt x="33406" y="436848"/>
                  </a:lnTo>
                  <a:lnTo>
                    <a:pt x="57746" y="476065"/>
                  </a:lnTo>
                  <a:lnTo>
                    <a:pt x="87661" y="510940"/>
                  </a:lnTo>
                  <a:lnTo>
                    <a:pt x="122536" y="540855"/>
                  </a:lnTo>
                  <a:lnTo>
                    <a:pt x="161753" y="565195"/>
                  </a:lnTo>
                  <a:lnTo>
                    <a:pt x="204697" y="583343"/>
                  </a:lnTo>
                  <a:lnTo>
                    <a:pt x="250751" y="594684"/>
                  </a:lnTo>
                  <a:lnTo>
                    <a:pt x="299300" y="598601"/>
                  </a:lnTo>
                  <a:lnTo>
                    <a:pt x="347850" y="594684"/>
                  </a:lnTo>
                  <a:lnTo>
                    <a:pt x="393904" y="583343"/>
                  </a:lnTo>
                  <a:lnTo>
                    <a:pt x="436848" y="565195"/>
                  </a:lnTo>
                  <a:lnTo>
                    <a:pt x="476065" y="540855"/>
                  </a:lnTo>
                  <a:lnTo>
                    <a:pt x="510940" y="510940"/>
                  </a:lnTo>
                  <a:lnTo>
                    <a:pt x="540855" y="476065"/>
                  </a:lnTo>
                  <a:lnTo>
                    <a:pt x="565195" y="436848"/>
                  </a:lnTo>
                  <a:lnTo>
                    <a:pt x="583343" y="393904"/>
                  </a:lnTo>
                  <a:lnTo>
                    <a:pt x="594684" y="347850"/>
                  </a:lnTo>
                  <a:lnTo>
                    <a:pt x="598601" y="299300"/>
                  </a:lnTo>
                  <a:lnTo>
                    <a:pt x="594684" y="250751"/>
                  </a:lnTo>
                  <a:lnTo>
                    <a:pt x="583343" y="204697"/>
                  </a:lnTo>
                  <a:lnTo>
                    <a:pt x="565195" y="161753"/>
                  </a:lnTo>
                  <a:lnTo>
                    <a:pt x="540855" y="122536"/>
                  </a:lnTo>
                  <a:lnTo>
                    <a:pt x="510940" y="87661"/>
                  </a:lnTo>
                  <a:lnTo>
                    <a:pt x="476065" y="57746"/>
                  </a:lnTo>
                  <a:lnTo>
                    <a:pt x="436848" y="33406"/>
                  </a:lnTo>
                  <a:lnTo>
                    <a:pt x="393904" y="15258"/>
                  </a:lnTo>
                  <a:lnTo>
                    <a:pt x="347850" y="3917"/>
                  </a:lnTo>
                  <a:lnTo>
                    <a:pt x="299300" y="0"/>
                  </a:ln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 dirty="0"/>
            </a:p>
          </p:txBody>
        </p:sp>
        <p:sp>
          <p:nvSpPr>
            <p:cNvPr id="29" name="object 9"/>
            <p:cNvSpPr>
              <a:spLocks/>
            </p:cNvSpPr>
            <p:nvPr/>
          </p:nvSpPr>
          <p:spPr bwMode="auto">
            <a:xfrm>
              <a:off x="6910580" y="2929547"/>
              <a:ext cx="947171" cy="245649"/>
            </a:xfrm>
            <a:custGeom>
              <a:avLst/>
              <a:gdLst/>
              <a:ahLst/>
              <a:cxnLst>
                <a:cxn ang="0">
                  <a:pos x="1155750" y="0"/>
                </a:cxn>
                <a:cxn ang="0">
                  <a:pos x="1043254" y="112496"/>
                </a:cxn>
                <a:cxn ang="0">
                  <a:pos x="0" y="112496"/>
                </a:cxn>
                <a:cxn ang="0">
                  <a:pos x="0" y="283375"/>
                </a:cxn>
                <a:cxn ang="0">
                  <a:pos x="2311514" y="283375"/>
                </a:cxn>
                <a:cxn ang="0">
                  <a:pos x="2311514" y="112496"/>
                </a:cxn>
                <a:cxn ang="0">
                  <a:pos x="1268247" y="112496"/>
                </a:cxn>
                <a:cxn ang="0">
                  <a:pos x="1155750" y="0"/>
                </a:cxn>
              </a:cxnLst>
              <a:rect l="0" t="0" r="r" b="b"/>
              <a:pathLst>
                <a:path w="2312034" h="283845">
                  <a:moveTo>
                    <a:pt x="1155750" y="0"/>
                  </a:moveTo>
                  <a:lnTo>
                    <a:pt x="1043254" y="112496"/>
                  </a:lnTo>
                  <a:lnTo>
                    <a:pt x="0" y="112496"/>
                  </a:lnTo>
                  <a:lnTo>
                    <a:pt x="0" y="283375"/>
                  </a:lnTo>
                  <a:lnTo>
                    <a:pt x="2311514" y="283375"/>
                  </a:lnTo>
                  <a:lnTo>
                    <a:pt x="2311514" y="112496"/>
                  </a:lnTo>
                  <a:lnTo>
                    <a:pt x="1268247" y="112496"/>
                  </a:lnTo>
                  <a:lnTo>
                    <a:pt x="1155750" y="0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/>
            </a:p>
          </p:txBody>
        </p:sp>
        <p:sp>
          <p:nvSpPr>
            <p:cNvPr id="30" name="object 19"/>
            <p:cNvSpPr>
              <a:spLocks/>
            </p:cNvSpPr>
            <p:nvPr/>
          </p:nvSpPr>
          <p:spPr bwMode="auto">
            <a:xfrm>
              <a:off x="6879299" y="1438357"/>
              <a:ext cx="947171" cy="1395735"/>
            </a:xfrm>
            <a:custGeom>
              <a:avLst/>
              <a:gdLst/>
              <a:ahLst/>
              <a:cxnLst>
                <a:cxn ang="0">
                  <a:pos x="299300" y="0"/>
                </a:cxn>
                <a:cxn ang="0">
                  <a:pos x="250751" y="3917"/>
                </a:cxn>
                <a:cxn ang="0">
                  <a:pos x="204697" y="15258"/>
                </a:cxn>
                <a:cxn ang="0">
                  <a:pos x="161753" y="33406"/>
                </a:cxn>
                <a:cxn ang="0">
                  <a:pos x="122536" y="57746"/>
                </a:cxn>
                <a:cxn ang="0">
                  <a:pos x="87661" y="87661"/>
                </a:cxn>
                <a:cxn ang="0">
                  <a:pos x="57746" y="122536"/>
                </a:cxn>
                <a:cxn ang="0">
                  <a:pos x="33406" y="161753"/>
                </a:cxn>
                <a:cxn ang="0">
                  <a:pos x="15258" y="204697"/>
                </a:cxn>
                <a:cxn ang="0">
                  <a:pos x="3917" y="250751"/>
                </a:cxn>
                <a:cxn ang="0">
                  <a:pos x="0" y="299300"/>
                </a:cxn>
                <a:cxn ang="0">
                  <a:pos x="3917" y="347850"/>
                </a:cxn>
                <a:cxn ang="0">
                  <a:pos x="15258" y="393904"/>
                </a:cxn>
                <a:cxn ang="0">
                  <a:pos x="33406" y="436848"/>
                </a:cxn>
                <a:cxn ang="0">
                  <a:pos x="57746" y="476065"/>
                </a:cxn>
                <a:cxn ang="0">
                  <a:pos x="87661" y="510940"/>
                </a:cxn>
                <a:cxn ang="0">
                  <a:pos x="122536" y="540855"/>
                </a:cxn>
                <a:cxn ang="0">
                  <a:pos x="161753" y="565195"/>
                </a:cxn>
                <a:cxn ang="0">
                  <a:pos x="204697" y="583343"/>
                </a:cxn>
                <a:cxn ang="0">
                  <a:pos x="250751" y="594684"/>
                </a:cxn>
                <a:cxn ang="0">
                  <a:pos x="299300" y="598601"/>
                </a:cxn>
                <a:cxn ang="0">
                  <a:pos x="347850" y="594684"/>
                </a:cxn>
                <a:cxn ang="0">
                  <a:pos x="393904" y="583343"/>
                </a:cxn>
                <a:cxn ang="0">
                  <a:pos x="436848" y="565195"/>
                </a:cxn>
                <a:cxn ang="0">
                  <a:pos x="476065" y="540855"/>
                </a:cxn>
                <a:cxn ang="0">
                  <a:pos x="510940" y="510940"/>
                </a:cxn>
                <a:cxn ang="0">
                  <a:pos x="540855" y="476065"/>
                </a:cxn>
                <a:cxn ang="0">
                  <a:pos x="565195" y="436848"/>
                </a:cxn>
                <a:cxn ang="0">
                  <a:pos x="583343" y="393904"/>
                </a:cxn>
                <a:cxn ang="0">
                  <a:pos x="594684" y="347850"/>
                </a:cxn>
                <a:cxn ang="0">
                  <a:pos x="598601" y="299300"/>
                </a:cxn>
                <a:cxn ang="0">
                  <a:pos x="594684" y="250751"/>
                </a:cxn>
                <a:cxn ang="0">
                  <a:pos x="583343" y="204697"/>
                </a:cxn>
                <a:cxn ang="0">
                  <a:pos x="565195" y="161753"/>
                </a:cxn>
                <a:cxn ang="0">
                  <a:pos x="540855" y="122536"/>
                </a:cxn>
                <a:cxn ang="0">
                  <a:pos x="510940" y="87661"/>
                </a:cxn>
                <a:cxn ang="0">
                  <a:pos x="476065" y="57746"/>
                </a:cxn>
                <a:cxn ang="0">
                  <a:pos x="436848" y="33406"/>
                </a:cxn>
                <a:cxn ang="0">
                  <a:pos x="393904" y="15258"/>
                </a:cxn>
                <a:cxn ang="0">
                  <a:pos x="347850" y="3917"/>
                </a:cxn>
                <a:cxn ang="0">
                  <a:pos x="299300" y="0"/>
                </a:cxn>
              </a:cxnLst>
              <a:rect l="0" t="0" r="r" b="b"/>
              <a:pathLst>
                <a:path w="598804" h="598805">
                  <a:moveTo>
                    <a:pt x="299300" y="0"/>
                  </a:moveTo>
                  <a:lnTo>
                    <a:pt x="250751" y="3917"/>
                  </a:lnTo>
                  <a:lnTo>
                    <a:pt x="204697" y="15258"/>
                  </a:lnTo>
                  <a:lnTo>
                    <a:pt x="161753" y="33406"/>
                  </a:lnTo>
                  <a:lnTo>
                    <a:pt x="122536" y="57746"/>
                  </a:lnTo>
                  <a:lnTo>
                    <a:pt x="87661" y="87661"/>
                  </a:lnTo>
                  <a:lnTo>
                    <a:pt x="57746" y="122536"/>
                  </a:lnTo>
                  <a:lnTo>
                    <a:pt x="33406" y="161753"/>
                  </a:lnTo>
                  <a:lnTo>
                    <a:pt x="15258" y="204697"/>
                  </a:lnTo>
                  <a:lnTo>
                    <a:pt x="3917" y="250751"/>
                  </a:lnTo>
                  <a:lnTo>
                    <a:pt x="0" y="299300"/>
                  </a:lnTo>
                  <a:lnTo>
                    <a:pt x="3917" y="347850"/>
                  </a:lnTo>
                  <a:lnTo>
                    <a:pt x="15258" y="393904"/>
                  </a:lnTo>
                  <a:lnTo>
                    <a:pt x="33406" y="436848"/>
                  </a:lnTo>
                  <a:lnTo>
                    <a:pt x="57746" y="476065"/>
                  </a:lnTo>
                  <a:lnTo>
                    <a:pt x="87661" y="510940"/>
                  </a:lnTo>
                  <a:lnTo>
                    <a:pt x="122536" y="540855"/>
                  </a:lnTo>
                  <a:lnTo>
                    <a:pt x="161753" y="565195"/>
                  </a:lnTo>
                  <a:lnTo>
                    <a:pt x="204697" y="583343"/>
                  </a:lnTo>
                  <a:lnTo>
                    <a:pt x="250751" y="594684"/>
                  </a:lnTo>
                  <a:lnTo>
                    <a:pt x="299300" y="598601"/>
                  </a:lnTo>
                  <a:lnTo>
                    <a:pt x="347850" y="594684"/>
                  </a:lnTo>
                  <a:lnTo>
                    <a:pt x="393904" y="583343"/>
                  </a:lnTo>
                  <a:lnTo>
                    <a:pt x="436848" y="565195"/>
                  </a:lnTo>
                  <a:lnTo>
                    <a:pt x="476065" y="540855"/>
                  </a:lnTo>
                  <a:lnTo>
                    <a:pt x="510940" y="510940"/>
                  </a:lnTo>
                  <a:lnTo>
                    <a:pt x="540855" y="476065"/>
                  </a:lnTo>
                  <a:lnTo>
                    <a:pt x="565195" y="436848"/>
                  </a:lnTo>
                  <a:lnTo>
                    <a:pt x="583343" y="393904"/>
                  </a:lnTo>
                  <a:lnTo>
                    <a:pt x="594684" y="347850"/>
                  </a:lnTo>
                  <a:lnTo>
                    <a:pt x="598601" y="299300"/>
                  </a:lnTo>
                  <a:lnTo>
                    <a:pt x="594684" y="250751"/>
                  </a:lnTo>
                  <a:lnTo>
                    <a:pt x="583343" y="204697"/>
                  </a:lnTo>
                  <a:lnTo>
                    <a:pt x="565195" y="161753"/>
                  </a:lnTo>
                  <a:lnTo>
                    <a:pt x="540855" y="122536"/>
                  </a:lnTo>
                  <a:lnTo>
                    <a:pt x="510940" y="87661"/>
                  </a:lnTo>
                  <a:lnTo>
                    <a:pt x="476065" y="57746"/>
                  </a:lnTo>
                  <a:lnTo>
                    <a:pt x="436848" y="33406"/>
                  </a:lnTo>
                  <a:lnTo>
                    <a:pt x="393904" y="15258"/>
                  </a:lnTo>
                  <a:lnTo>
                    <a:pt x="347850" y="3917"/>
                  </a:lnTo>
                  <a:lnTo>
                    <a:pt x="299300" y="0"/>
                  </a:ln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00B0F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 sz="2400" dirty="0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2459230" y="2669514"/>
            <a:ext cx="13535576" cy="1100945"/>
            <a:chOff x="953090" y="1489260"/>
            <a:chExt cx="8134081" cy="748609"/>
          </a:xfrm>
        </p:grpSpPr>
        <p:sp>
          <p:nvSpPr>
            <p:cNvPr id="3" name="Пятиугольник 2"/>
            <p:cNvSpPr/>
            <p:nvPr/>
          </p:nvSpPr>
          <p:spPr>
            <a:xfrm rot="5400000">
              <a:off x="1209699" y="1261512"/>
              <a:ext cx="734367" cy="1189863"/>
            </a:xfrm>
            <a:prstGeom prst="homePlate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31" name="Пятиугольник 30"/>
            <p:cNvSpPr/>
            <p:nvPr/>
          </p:nvSpPr>
          <p:spPr>
            <a:xfrm rot="5400000">
              <a:off x="2558062" y="1261705"/>
              <a:ext cx="734367" cy="1189863"/>
            </a:xfrm>
            <a:prstGeom prst="homePlate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32" name="Пятиугольник 31"/>
            <p:cNvSpPr/>
            <p:nvPr/>
          </p:nvSpPr>
          <p:spPr>
            <a:xfrm rot="5400000">
              <a:off x="5390417" y="1265338"/>
              <a:ext cx="734367" cy="1189863"/>
            </a:xfrm>
            <a:prstGeom prst="homePlate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33" name="Пятиугольник 32"/>
            <p:cNvSpPr/>
            <p:nvPr/>
          </p:nvSpPr>
          <p:spPr>
            <a:xfrm rot="5400000">
              <a:off x="6791584" y="1275754"/>
              <a:ext cx="734367" cy="1189863"/>
            </a:xfrm>
            <a:prstGeom prst="homePlat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34" name="Пятиугольник 33"/>
            <p:cNvSpPr/>
            <p:nvPr/>
          </p:nvSpPr>
          <p:spPr>
            <a:xfrm rot="5400000">
              <a:off x="8107482" y="1271799"/>
              <a:ext cx="734367" cy="1189863"/>
            </a:xfrm>
            <a:prstGeom prst="homePlate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953090" y="1499547"/>
              <a:ext cx="1256300" cy="4813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 01 </a:t>
              </a:r>
            </a:p>
            <a:p>
              <a:pPr algn="ctr"/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августа</a:t>
              </a: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259544" y="1520310"/>
              <a:ext cx="1353892" cy="4813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течение  1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раб.дней</a:t>
              </a:r>
              <a:endPara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210313" y="1503502"/>
              <a:ext cx="1124196" cy="481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 15 </a:t>
              </a:r>
            </a:p>
            <a:p>
              <a:pPr algn="ctr"/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ноября</a:t>
              </a: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6545997" y="1501813"/>
              <a:ext cx="1209619" cy="481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течение  15 </a:t>
              </a:r>
              <a:r>
                <a:rPr lang="ru-RU" sz="20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раб.дней</a:t>
              </a:r>
              <a:endPara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862159" y="1499547"/>
              <a:ext cx="1225012" cy="481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 20 </a:t>
              </a:r>
            </a:p>
            <a:p>
              <a:pPr algn="ctr"/>
              <a:r>
                <a:rPr lang="ru-RU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декабря</a:t>
              </a:r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2397849" y="6437454"/>
            <a:ext cx="2051937" cy="1057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</a:t>
            </a:r>
            <a:r>
              <a:rPr lang="ru-RU" sz="17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заявлений</a:t>
            </a:r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ФОПМ</a:t>
            </a:r>
          </a:p>
        </p:txBody>
      </p:sp>
      <p:sp>
        <p:nvSpPr>
          <p:cNvPr id="58" name="AutoShape 6" descr="https://top-fon.com/uploads/posts/2023-01/1674789071_top-fon-com-p-fon-dlya-prezentatsii-dogovor-124.jpg"/>
          <p:cNvSpPr>
            <a:spLocks noChangeAspect="1" noChangeArrowheads="1"/>
          </p:cNvSpPr>
          <p:nvPr/>
        </p:nvSpPr>
        <p:spPr bwMode="auto">
          <a:xfrm>
            <a:off x="2239434" y="-182033"/>
            <a:ext cx="395817" cy="39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59" name="AutoShape 8" descr="https://top-fon.com/uploads/posts/2023-01/1674789071_top-fon-com-p-fon-dlya-prezentatsii-dogovor-124.jpg"/>
          <p:cNvSpPr>
            <a:spLocks noChangeAspect="1" noChangeArrowheads="1"/>
          </p:cNvSpPr>
          <p:nvPr/>
        </p:nvSpPr>
        <p:spPr bwMode="auto">
          <a:xfrm>
            <a:off x="2442634" y="21168"/>
            <a:ext cx="395817" cy="39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61" name="AutoShape 10" descr="https://jmjdigitalworld.com/images/features/resellers.png"/>
          <p:cNvSpPr>
            <a:spLocks noChangeAspect="1" noChangeArrowheads="1"/>
          </p:cNvSpPr>
          <p:nvPr/>
        </p:nvSpPr>
        <p:spPr bwMode="auto">
          <a:xfrm>
            <a:off x="2645834" y="224368"/>
            <a:ext cx="395817" cy="39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73" name="Прямоугольник 72"/>
          <p:cNvSpPr/>
          <p:nvPr/>
        </p:nvSpPr>
        <p:spPr>
          <a:xfrm>
            <a:off x="4493707" y="6186758"/>
            <a:ext cx="2584530" cy="28118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на отсутствие задолженности</a:t>
            </a:r>
          </a:p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принятие решение о </a:t>
            </a:r>
            <a:r>
              <a:rPr lang="ru-RU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ФОПМ</a:t>
            </a:r>
          </a:p>
          <a:p>
            <a:pPr algn="ctr"/>
            <a:endParaRPr lang="ru-RU" sz="17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решения 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течение 3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раб.дней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страхователя</a:t>
            </a:r>
          </a:p>
          <a:p>
            <a:pPr algn="ctr"/>
            <a:endParaRPr lang="ru-RU" sz="17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7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7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9155698" y="6347789"/>
            <a:ext cx="2515608" cy="1919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заявления и пакета </a:t>
            </a:r>
            <a:r>
              <a:rPr lang="ru-RU" sz="17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документов, подтверждающих произведенные расходы </a:t>
            </a:r>
            <a:endParaRPr lang="ru-RU" sz="17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3925043" y="6399635"/>
            <a:ext cx="2307817" cy="8032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Возмещение расходов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11671305" y="6374503"/>
            <a:ext cx="2416171" cy="11379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представленных документов, принятие решения </a:t>
            </a:r>
          </a:p>
          <a:p>
            <a:pPr algn="ctr"/>
            <a:endParaRPr lang="ru-RU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Montserrat-Medium"/>
            </a:endParaRPr>
          </a:p>
          <a:p>
            <a:pPr algn="ctr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решения в течение 3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раб.дней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страхователю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  <a:latin typeface="Montserrat-Medium"/>
            </a:endParaRPr>
          </a:p>
        </p:txBody>
      </p:sp>
      <p:sp>
        <p:nvSpPr>
          <p:cNvPr id="84" name="Пятиугольник 83"/>
          <p:cNvSpPr/>
          <p:nvPr/>
        </p:nvSpPr>
        <p:spPr>
          <a:xfrm rot="5400000">
            <a:off x="7576396" y="2200610"/>
            <a:ext cx="1011684" cy="1980000"/>
          </a:xfrm>
          <a:prstGeom prst="homePlat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85" name="object 19"/>
          <p:cNvSpPr>
            <a:spLocks/>
          </p:cNvSpPr>
          <p:nvPr/>
        </p:nvSpPr>
        <p:spPr bwMode="auto">
          <a:xfrm>
            <a:off x="7152494" y="3908571"/>
            <a:ext cx="1800000" cy="1800000"/>
          </a:xfrm>
          <a:custGeom>
            <a:avLst/>
            <a:gdLst/>
            <a:ahLst/>
            <a:cxnLst>
              <a:cxn ang="0">
                <a:pos x="299300" y="0"/>
              </a:cxn>
              <a:cxn ang="0">
                <a:pos x="250751" y="3917"/>
              </a:cxn>
              <a:cxn ang="0">
                <a:pos x="204697" y="15258"/>
              </a:cxn>
              <a:cxn ang="0">
                <a:pos x="161753" y="33406"/>
              </a:cxn>
              <a:cxn ang="0">
                <a:pos x="122536" y="57746"/>
              </a:cxn>
              <a:cxn ang="0">
                <a:pos x="87661" y="87661"/>
              </a:cxn>
              <a:cxn ang="0">
                <a:pos x="57746" y="122536"/>
              </a:cxn>
              <a:cxn ang="0">
                <a:pos x="33406" y="161753"/>
              </a:cxn>
              <a:cxn ang="0">
                <a:pos x="15258" y="204697"/>
              </a:cxn>
              <a:cxn ang="0">
                <a:pos x="3917" y="250751"/>
              </a:cxn>
              <a:cxn ang="0">
                <a:pos x="0" y="299300"/>
              </a:cxn>
              <a:cxn ang="0">
                <a:pos x="3917" y="347850"/>
              </a:cxn>
              <a:cxn ang="0">
                <a:pos x="15258" y="393904"/>
              </a:cxn>
              <a:cxn ang="0">
                <a:pos x="33406" y="436848"/>
              </a:cxn>
              <a:cxn ang="0">
                <a:pos x="57746" y="476065"/>
              </a:cxn>
              <a:cxn ang="0">
                <a:pos x="87661" y="510940"/>
              </a:cxn>
              <a:cxn ang="0">
                <a:pos x="122536" y="540855"/>
              </a:cxn>
              <a:cxn ang="0">
                <a:pos x="161753" y="565195"/>
              </a:cxn>
              <a:cxn ang="0">
                <a:pos x="204697" y="583343"/>
              </a:cxn>
              <a:cxn ang="0">
                <a:pos x="250751" y="594684"/>
              </a:cxn>
              <a:cxn ang="0">
                <a:pos x="299300" y="598601"/>
              </a:cxn>
              <a:cxn ang="0">
                <a:pos x="347850" y="594684"/>
              </a:cxn>
              <a:cxn ang="0">
                <a:pos x="393904" y="583343"/>
              </a:cxn>
              <a:cxn ang="0">
                <a:pos x="436848" y="565195"/>
              </a:cxn>
              <a:cxn ang="0">
                <a:pos x="476065" y="540855"/>
              </a:cxn>
              <a:cxn ang="0">
                <a:pos x="510940" y="510940"/>
              </a:cxn>
              <a:cxn ang="0">
                <a:pos x="540855" y="476065"/>
              </a:cxn>
              <a:cxn ang="0">
                <a:pos x="565195" y="436848"/>
              </a:cxn>
              <a:cxn ang="0">
                <a:pos x="583343" y="393904"/>
              </a:cxn>
              <a:cxn ang="0">
                <a:pos x="594684" y="347850"/>
              </a:cxn>
              <a:cxn ang="0">
                <a:pos x="598601" y="299300"/>
              </a:cxn>
              <a:cxn ang="0">
                <a:pos x="594684" y="250751"/>
              </a:cxn>
              <a:cxn ang="0">
                <a:pos x="583343" y="204697"/>
              </a:cxn>
              <a:cxn ang="0">
                <a:pos x="565195" y="161753"/>
              </a:cxn>
              <a:cxn ang="0">
                <a:pos x="540855" y="122536"/>
              </a:cxn>
              <a:cxn ang="0">
                <a:pos x="510940" y="87661"/>
              </a:cxn>
              <a:cxn ang="0">
                <a:pos x="476065" y="57746"/>
              </a:cxn>
              <a:cxn ang="0">
                <a:pos x="436848" y="33406"/>
              </a:cxn>
              <a:cxn ang="0">
                <a:pos x="393904" y="15258"/>
              </a:cxn>
              <a:cxn ang="0">
                <a:pos x="347850" y="3917"/>
              </a:cxn>
              <a:cxn ang="0">
                <a:pos x="299300" y="0"/>
              </a:cxn>
            </a:cxnLst>
            <a:rect l="0" t="0" r="r" b="b"/>
            <a:pathLst>
              <a:path w="598804" h="598805">
                <a:moveTo>
                  <a:pt x="299300" y="0"/>
                </a:moveTo>
                <a:lnTo>
                  <a:pt x="250751" y="3917"/>
                </a:lnTo>
                <a:lnTo>
                  <a:pt x="204697" y="15258"/>
                </a:lnTo>
                <a:lnTo>
                  <a:pt x="161753" y="33406"/>
                </a:lnTo>
                <a:lnTo>
                  <a:pt x="122536" y="57746"/>
                </a:lnTo>
                <a:lnTo>
                  <a:pt x="87661" y="87661"/>
                </a:lnTo>
                <a:lnTo>
                  <a:pt x="57746" y="122536"/>
                </a:lnTo>
                <a:lnTo>
                  <a:pt x="33406" y="161753"/>
                </a:lnTo>
                <a:lnTo>
                  <a:pt x="15258" y="204697"/>
                </a:lnTo>
                <a:lnTo>
                  <a:pt x="3917" y="250751"/>
                </a:lnTo>
                <a:lnTo>
                  <a:pt x="0" y="299300"/>
                </a:lnTo>
                <a:lnTo>
                  <a:pt x="3917" y="347850"/>
                </a:lnTo>
                <a:lnTo>
                  <a:pt x="15258" y="393904"/>
                </a:lnTo>
                <a:lnTo>
                  <a:pt x="33406" y="436848"/>
                </a:lnTo>
                <a:lnTo>
                  <a:pt x="57746" y="476065"/>
                </a:lnTo>
                <a:lnTo>
                  <a:pt x="87661" y="510940"/>
                </a:lnTo>
                <a:lnTo>
                  <a:pt x="122536" y="540855"/>
                </a:lnTo>
                <a:lnTo>
                  <a:pt x="161753" y="565195"/>
                </a:lnTo>
                <a:lnTo>
                  <a:pt x="204697" y="583343"/>
                </a:lnTo>
                <a:lnTo>
                  <a:pt x="250751" y="594684"/>
                </a:lnTo>
                <a:lnTo>
                  <a:pt x="299300" y="598601"/>
                </a:lnTo>
                <a:lnTo>
                  <a:pt x="347850" y="594684"/>
                </a:lnTo>
                <a:lnTo>
                  <a:pt x="393904" y="583343"/>
                </a:lnTo>
                <a:lnTo>
                  <a:pt x="436848" y="565195"/>
                </a:lnTo>
                <a:lnTo>
                  <a:pt x="476065" y="540855"/>
                </a:lnTo>
                <a:lnTo>
                  <a:pt x="510940" y="510940"/>
                </a:lnTo>
                <a:lnTo>
                  <a:pt x="540855" y="476065"/>
                </a:lnTo>
                <a:lnTo>
                  <a:pt x="565195" y="436848"/>
                </a:lnTo>
                <a:lnTo>
                  <a:pt x="583343" y="393904"/>
                </a:lnTo>
                <a:lnTo>
                  <a:pt x="594684" y="347850"/>
                </a:lnTo>
                <a:lnTo>
                  <a:pt x="598601" y="299300"/>
                </a:lnTo>
                <a:lnTo>
                  <a:pt x="594684" y="250751"/>
                </a:lnTo>
                <a:lnTo>
                  <a:pt x="583343" y="204697"/>
                </a:lnTo>
                <a:lnTo>
                  <a:pt x="565195" y="161753"/>
                </a:lnTo>
                <a:lnTo>
                  <a:pt x="540855" y="122536"/>
                </a:lnTo>
                <a:lnTo>
                  <a:pt x="510940" y="87661"/>
                </a:lnTo>
                <a:lnTo>
                  <a:pt x="476065" y="57746"/>
                </a:lnTo>
                <a:lnTo>
                  <a:pt x="436848" y="33406"/>
                </a:lnTo>
                <a:lnTo>
                  <a:pt x="393904" y="15258"/>
                </a:lnTo>
                <a:lnTo>
                  <a:pt x="347850" y="3917"/>
                </a:lnTo>
                <a:lnTo>
                  <a:pt x="299300" y="0"/>
                </a:lnTo>
                <a:close/>
              </a:path>
            </a:pathLst>
          </a:cu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87" name="object 9"/>
          <p:cNvSpPr>
            <a:spLocks/>
          </p:cNvSpPr>
          <p:nvPr/>
        </p:nvSpPr>
        <p:spPr bwMode="auto">
          <a:xfrm>
            <a:off x="7130659" y="5856453"/>
            <a:ext cx="1800000" cy="288000"/>
          </a:xfrm>
          <a:custGeom>
            <a:avLst/>
            <a:gdLst/>
            <a:ahLst/>
            <a:cxnLst>
              <a:cxn ang="0">
                <a:pos x="1155750" y="0"/>
              </a:cxn>
              <a:cxn ang="0">
                <a:pos x="1043254" y="112496"/>
              </a:cxn>
              <a:cxn ang="0">
                <a:pos x="0" y="112496"/>
              </a:cxn>
              <a:cxn ang="0">
                <a:pos x="0" y="283375"/>
              </a:cxn>
              <a:cxn ang="0">
                <a:pos x="2311514" y="283375"/>
              </a:cxn>
              <a:cxn ang="0">
                <a:pos x="2311514" y="112496"/>
              </a:cxn>
              <a:cxn ang="0">
                <a:pos x="1268247" y="112496"/>
              </a:cxn>
              <a:cxn ang="0">
                <a:pos x="1155750" y="0"/>
              </a:cxn>
            </a:cxnLst>
            <a:rect l="0" t="0" r="r" b="b"/>
            <a:pathLst>
              <a:path w="2312034" h="283845">
                <a:moveTo>
                  <a:pt x="1155750" y="0"/>
                </a:moveTo>
                <a:lnTo>
                  <a:pt x="1043254" y="112496"/>
                </a:lnTo>
                <a:lnTo>
                  <a:pt x="0" y="112496"/>
                </a:lnTo>
                <a:lnTo>
                  <a:pt x="0" y="283375"/>
                </a:lnTo>
                <a:lnTo>
                  <a:pt x="2311514" y="283375"/>
                </a:lnTo>
                <a:lnTo>
                  <a:pt x="2311514" y="112496"/>
                </a:lnTo>
                <a:lnTo>
                  <a:pt x="1268247" y="112496"/>
                </a:lnTo>
                <a:lnTo>
                  <a:pt x="115575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88" name="Прямоугольник 87"/>
          <p:cNvSpPr/>
          <p:nvPr/>
        </p:nvSpPr>
        <p:spPr>
          <a:xfrm>
            <a:off x="7079242" y="2730733"/>
            <a:ext cx="19989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01 сентября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6901960" y="6449154"/>
            <a:ext cx="2361093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заявлений на доп.</a:t>
            </a:r>
          </a:p>
          <a:p>
            <a:pPr algn="ctr"/>
            <a:r>
              <a:rPr lang="ru-RU" sz="17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в пределах возможной суммы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0" y="60959"/>
            <a:ext cx="16256000" cy="1198687"/>
          </a:xfrm>
          <a:prstGeom prst="rect">
            <a:avLst/>
          </a:prstGeom>
          <a:gradFill>
            <a:gsLst>
              <a:gs pos="0">
                <a:srgbClr val="00A1FF"/>
              </a:gs>
              <a:gs pos="30000">
                <a:srgbClr val="1734CE"/>
              </a:gs>
              <a:gs pos="54000">
                <a:srgbClr val="1734CE"/>
              </a:gs>
              <a:gs pos="68000">
                <a:srgbClr val="A900CB"/>
              </a:gs>
              <a:gs pos="100000">
                <a:srgbClr val="F31017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pSp>
        <p:nvGrpSpPr>
          <p:cNvPr id="65" name="Группа 36"/>
          <p:cNvGrpSpPr/>
          <p:nvPr/>
        </p:nvGrpSpPr>
        <p:grpSpPr>
          <a:xfrm>
            <a:off x="577161" y="228600"/>
            <a:ext cx="1152000" cy="1152000"/>
            <a:chOff x="251520" y="51470"/>
            <a:chExt cx="864096" cy="864096"/>
          </a:xfrm>
        </p:grpSpPr>
        <p:sp>
          <p:nvSpPr>
            <p:cNvPr id="66" name="Блок-схема: задержка 65"/>
            <p:cNvSpPr/>
            <p:nvPr/>
          </p:nvSpPr>
          <p:spPr>
            <a:xfrm rot="16200000">
              <a:off x="251520" y="51470"/>
              <a:ext cx="864096" cy="864096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grpSp>
          <p:nvGrpSpPr>
            <p:cNvPr id="67" name="Группа 34"/>
            <p:cNvGrpSpPr/>
            <p:nvPr/>
          </p:nvGrpSpPr>
          <p:grpSpPr>
            <a:xfrm>
              <a:off x="323527" y="123477"/>
              <a:ext cx="720080" cy="720080"/>
              <a:chOff x="322908" y="195486"/>
              <a:chExt cx="720080" cy="720080"/>
            </a:xfrm>
          </p:grpSpPr>
          <p:sp>
            <p:nvSpPr>
              <p:cNvPr id="68" name="object 16"/>
              <p:cNvSpPr/>
              <p:nvPr/>
            </p:nvSpPr>
            <p:spPr>
              <a:xfrm rot="1291877">
                <a:off x="322908" y="195486"/>
                <a:ext cx="720080" cy="720080"/>
              </a:xfrm>
              <a:custGeom>
                <a:avLst/>
                <a:gdLst/>
                <a:ahLst/>
                <a:cxnLst/>
                <a:rect l="l" t="t" r="r" b="b"/>
                <a:pathLst>
                  <a:path w="1144904" h="1144904">
                    <a:moveTo>
                      <a:pt x="572376" y="0"/>
                    </a:moveTo>
                    <a:lnTo>
                      <a:pt x="525432" y="1897"/>
                    </a:lnTo>
                    <a:lnTo>
                      <a:pt x="479533" y="7491"/>
                    </a:lnTo>
                    <a:lnTo>
                      <a:pt x="434827" y="16634"/>
                    </a:lnTo>
                    <a:lnTo>
                      <a:pt x="391460" y="29180"/>
                    </a:lnTo>
                    <a:lnTo>
                      <a:pt x="349581" y="44980"/>
                    </a:lnTo>
                    <a:lnTo>
                      <a:pt x="309335" y="63887"/>
                    </a:lnTo>
                    <a:lnTo>
                      <a:pt x="270872" y="85754"/>
                    </a:lnTo>
                    <a:lnTo>
                      <a:pt x="234337" y="110435"/>
                    </a:lnTo>
                    <a:lnTo>
                      <a:pt x="199879" y="137780"/>
                    </a:lnTo>
                    <a:lnTo>
                      <a:pt x="167644" y="167644"/>
                    </a:lnTo>
                    <a:lnTo>
                      <a:pt x="137780" y="199879"/>
                    </a:lnTo>
                    <a:lnTo>
                      <a:pt x="110435" y="234337"/>
                    </a:lnTo>
                    <a:lnTo>
                      <a:pt x="85754" y="270872"/>
                    </a:lnTo>
                    <a:lnTo>
                      <a:pt x="63887" y="309335"/>
                    </a:lnTo>
                    <a:lnTo>
                      <a:pt x="44980" y="349581"/>
                    </a:lnTo>
                    <a:lnTo>
                      <a:pt x="29180" y="391460"/>
                    </a:lnTo>
                    <a:lnTo>
                      <a:pt x="16634" y="434827"/>
                    </a:lnTo>
                    <a:lnTo>
                      <a:pt x="7491" y="479533"/>
                    </a:lnTo>
                    <a:lnTo>
                      <a:pt x="1897" y="525432"/>
                    </a:lnTo>
                    <a:lnTo>
                      <a:pt x="0" y="572376"/>
                    </a:lnTo>
                    <a:lnTo>
                      <a:pt x="1897" y="619320"/>
                    </a:lnTo>
                    <a:lnTo>
                      <a:pt x="7491" y="665218"/>
                    </a:lnTo>
                    <a:lnTo>
                      <a:pt x="16634" y="709925"/>
                    </a:lnTo>
                    <a:lnTo>
                      <a:pt x="29180" y="753291"/>
                    </a:lnTo>
                    <a:lnTo>
                      <a:pt x="44980" y="795171"/>
                    </a:lnTo>
                    <a:lnTo>
                      <a:pt x="63887" y="835416"/>
                    </a:lnTo>
                    <a:lnTo>
                      <a:pt x="85754" y="873880"/>
                    </a:lnTo>
                    <a:lnTo>
                      <a:pt x="110435" y="910414"/>
                    </a:lnTo>
                    <a:lnTo>
                      <a:pt x="137780" y="944873"/>
                    </a:lnTo>
                    <a:lnTo>
                      <a:pt x="167644" y="977107"/>
                    </a:lnTo>
                    <a:lnTo>
                      <a:pt x="199879" y="1006971"/>
                    </a:lnTo>
                    <a:lnTo>
                      <a:pt x="234337" y="1034317"/>
                    </a:lnTo>
                    <a:lnTo>
                      <a:pt x="270872" y="1058997"/>
                    </a:lnTo>
                    <a:lnTo>
                      <a:pt x="309335" y="1080865"/>
                    </a:lnTo>
                    <a:lnTo>
                      <a:pt x="349581" y="1099772"/>
                    </a:lnTo>
                    <a:lnTo>
                      <a:pt x="391460" y="1115572"/>
                    </a:lnTo>
                    <a:lnTo>
                      <a:pt x="434827" y="1128117"/>
                    </a:lnTo>
                    <a:lnTo>
                      <a:pt x="479533" y="1137261"/>
                    </a:lnTo>
                    <a:lnTo>
                      <a:pt x="525432" y="1142855"/>
                    </a:lnTo>
                    <a:lnTo>
                      <a:pt x="572376" y="1144752"/>
                    </a:lnTo>
                    <a:lnTo>
                      <a:pt x="619320" y="1142855"/>
                    </a:lnTo>
                    <a:lnTo>
                      <a:pt x="665218" y="1137261"/>
                    </a:lnTo>
                    <a:lnTo>
                      <a:pt x="709925" y="1128117"/>
                    </a:lnTo>
                    <a:lnTo>
                      <a:pt x="753291" y="1115572"/>
                    </a:lnTo>
                    <a:lnTo>
                      <a:pt x="795171" y="1099772"/>
                    </a:lnTo>
                    <a:lnTo>
                      <a:pt x="835416" y="1080865"/>
                    </a:lnTo>
                    <a:lnTo>
                      <a:pt x="873880" y="1058997"/>
                    </a:lnTo>
                    <a:lnTo>
                      <a:pt x="910414" y="1034317"/>
                    </a:lnTo>
                    <a:lnTo>
                      <a:pt x="944873" y="1006971"/>
                    </a:lnTo>
                    <a:lnTo>
                      <a:pt x="977107" y="977107"/>
                    </a:lnTo>
                    <a:lnTo>
                      <a:pt x="1006971" y="944873"/>
                    </a:lnTo>
                    <a:lnTo>
                      <a:pt x="1034317" y="910414"/>
                    </a:lnTo>
                    <a:lnTo>
                      <a:pt x="1058997" y="873880"/>
                    </a:lnTo>
                    <a:lnTo>
                      <a:pt x="1080865" y="835416"/>
                    </a:lnTo>
                    <a:lnTo>
                      <a:pt x="1099772" y="795171"/>
                    </a:lnTo>
                    <a:lnTo>
                      <a:pt x="1115572" y="753291"/>
                    </a:lnTo>
                    <a:lnTo>
                      <a:pt x="1128117" y="709925"/>
                    </a:lnTo>
                    <a:lnTo>
                      <a:pt x="1137261" y="665218"/>
                    </a:lnTo>
                    <a:lnTo>
                      <a:pt x="1142855" y="619320"/>
                    </a:lnTo>
                    <a:lnTo>
                      <a:pt x="1144752" y="572376"/>
                    </a:lnTo>
                    <a:lnTo>
                      <a:pt x="1142855" y="525432"/>
                    </a:lnTo>
                    <a:lnTo>
                      <a:pt x="1137261" y="479533"/>
                    </a:lnTo>
                    <a:lnTo>
                      <a:pt x="1128117" y="434827"/>
                    </a:lnTo>
                    <a:lnTo>
                      <a:pt x="1115572" y="391460"/>
                    </a:lnTo>
                    <a:lnTo>
                      <a:pt x="1099772" y="349581"/>
                    </a:lnTo>
                    <a:lnTo>
                      <a:pt x="1080865" y="309335"/>
                    </a:lnTo>
                    <a:lnTo>
                      <a:pt x="1058997" y="270872"/>
                    </a:lnTo>
                    <a:lnTo>
                      <a:pt x="1034317" y="234337"/>
                    </a:lnTo>
                    <a:lnTo>
                      <a:pt x="1006971" y="199879"/>
                    </a:lnTo>
                    <a:lnTo>
                      <a:pt x="977107" y="167644"/>
                    </a:lnTo>
                    <a:lnTo>
                      <a:pt x="944873" y="137780"/>
                    </a:lnTo>
                    <a:lnTo>
                      <a:pt x="910414" y="110435"/>
                    </a:lnTo>
                    <a:lnTo>
                      <a:pt x="873880" y="85754"/>
                    </a:lnTo>
                    <a:lnTo>
                      <a:pt x="835416" y="63887"/>
                    </a:lnTo>
                    <a:lnTo>
                      <a:pt x="795171" y="44980"/>
                    </a:lnTo>
                    <a:lnTo>
                      <a:pt x="753291" y="29180"/>
                    </a:lnTo>
                    <a:lnTo>
                      <a:pt x="709925" y="16634"/>
                    </a:lnTo>
                    <a:lnTo>
                      <a:pt x="665218" y="7491"/>
                    </a:lnTo>
                    <a:lnTo>
                      <a:pt x="619320" y="1897"/>
                    </a:lnTo>
                    <a:lnTo>
                      <a:pt x="572376" y="0"/>
                    </a:lnTo>
                    <a:close/>
                  </a:path>
                </a:pathLst>
              </a:custGeom>
              <a:gradFill flip="none" rotWithShape="1">
                <a:gsLst>
                  <a:gs pos="21000">
                    <a:srgbClr val="00A1FF"/>
                  </a:gs>
                  <a:gs pos="37000">
                    <a:srgbClr val="1734CE"/>
                  </a:gs>
                  <a:gs pos="57000">
                    <a:srgbClr val="A900CB"/>
                  </a:gs>
                  <a:gs pos="77000">
                    <a:srgbClr val="F31017"/>
                  </a:gs>
                </a:gsLst>
                <a:lin ang="2700000" scaled="1"/>
                <a:tileRect/>
              </a:gradFill>
              <a:ln w="38100"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0" tIns="0" rIns="0" bIns="0" rtlCol="0"/>
              <a:lstStyle/>
              <a:p>
                <a:endParaRPr sz="2400"/>
              </a:p>
            </p:txBody>
          </p:sp>
          <p:pic>
            <p:nvPicPr>
              <p:cNvPr id="69" name="Picture 6" descr="C:\!Пытько\Зам.начальника УД\Презентации\Лого\Лого СФР\Логотипы\Логотип ЧБ\Логотип ЧБ 1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100000" contrast="100000"/>
              </a:blip>
              <a:srcRect/>
              <a:stretch>
                <a:fillRect/>
              </a:stretch>
            </p:blipFill>
            <p:spPr bwMode="auto">
              <a:xfrm>
                <a:off x="410042" y="321526"/>
                <a:ext cx="545813" cy="4680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70" name="Прямоугольник 69"/>
          <p:cNvSpPr/>
          <p:nvPr/>
        </p:nvSpPr>
        <p:spPr>
          <a:xfrm>
            <a:off x="1932362" y="64346"/>
            <a:ext cx="14120437" cy="1244201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/>
            <a:r>
              <a:rPr lang="ru-RU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Организации работы в </a:t>
            </a:r>
            <a:r>
              <a:rPr lang="ru-RU" sz="7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2025</a:t>
            </a:r>
            <a:r>
              <a:rPr lang="ru-RU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году</a:t>
            </a:r>
            <a:endParaRPr lang="ru-RU" sz="2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: скругленные углы 14">
            <a:extLst>
              <a:ext uri="{FF2B5EF4-FFF2-40B4-BE49-F238E27FC236}">
                <a16:creationId xmlns="" xmlns:a16="http://schemas.microsoft.com/office/drawing/2014/main" id="{4D46FF91-EC9B-4511-9F77-84EB7F9A7179}"/>
              </a:ext>
            </a:extLst>
          </p:cNvPr>
          <p:cNvSpPr/>
          <p:nvPr/>
        </p:nvSpPr>
        <p:spPr>
          <a:xfrm rot="16200000">
            <a:off x="7850466" y="-5856421"/>
            <a:ext cx="794613" cy="15544801"/>
          </a:xfrm>
          <a:prstGeom prst="roundRect">
            <a:avLst>
              <a:gd name="adj" fmla="val 18919"/>
            </a:avLst>
          </a:prstGeom>
          <a:solidFill>
            <a:srgbClr val="E2080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72" name="Прямоугольник 71"/>
          <p:cNvSpPr/>
          <p:nvPr/>
        </p:nvSpPr>
        <p:spPr>
          <a:xfrm>
            <a:off x="577160" y="1525319"/>
            <a:ext cx="15245321" cy="774251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/>
            <a:r>
              <a:rPr lang="ru-RU" sz="20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01.01.2025 вступили в силу новые правила финансового обеспечения предупредительных мер</a:t>
            </a:r>
          </a:p>
          <a:p>
            <a:pPr algn="ctr"/>
            <a:r>
              <a:rPr lang="ru-RU" sz="20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 11.07.2024 № 347н</a:t>
            </a:r>
          </a:p>
        </p:txBody>
      </p:sp>
      <p:sp>
        <p:nvSpPr>
          <p:cNvPr id="91" name="Пятиугольник 90"/>
          <p:cNvSpPr/>
          <p:nvPr/>
        </p:nvSpPr>
        <p:spPr>
          <a:xfrm rot="5400000">
            <a:off x="734954" y="2232001"/>
            <a:ext cx="1080000" cy="1980000"/>
          </a:xfrm>
          <a:prstGeom prst="homePlat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92" name="Прямоугольник 91"/>
          <p:cNvSpPr/>
          <p:nvPr/>
        </p:nvSpPr>
        <p:spPr>
          <a:xfrm>
            <a:off x="322912" y="2708880"/>
            <a:ext cx="1962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"/>
          <p:cNvSpPr>
            <a:spLocks/>
          </p:cNvSpPr>
          <p:nvPr/>
        </p:nvSpPr>
        <p:spPr bwMode="auto">
          <a:xfrm>
            <a:off x="379604" y="5805829"/>
            <a:ext cx="1800000" cy="316522"/>
          </a:xfrm>
          <a:custGeom>
            <a:avLst/>
            <a:gdLst/>
            <a:ahLst/>
            <a:cxnLst>
              <a:cxn ang="0">
                <a:pos x="1155750" y="0"/>
              </a:cxn>
              <a:cxn ang="0">
                <a:pos x="1043254" y="112496"/>
              </a:cxn>
              <a:cxn ang="0">
                <a:pos x="0" y="112496"/>
              </a:cxn>
              <a:cxn ang="0">
                <a:pos x="0" y="283375"/>
              </a:cxn>
              <a:cxn ang="0">
                <a:pos x="2311514" y="283375"/>
              </a:cxn>
              <a:cxn ang="0">
                <a:pos x="2311514" y="112496"/>
              </a:cxn>
              <a:cxn ang="0">
                <a:pos x="1268247" y="112496"/>
              </a:cxn>
              <a:cxn ang="0">
                <a:pos x="1155750" y="0"/>
              </a:cxn>
            </a:cxnLst>
            <a:rect l="0" t="0" r="r" b="b"/>
            <a:pathLst>
              <a:path w="2312034" h="283845">
                <a:moveTo>
                  <a:pt x="1155750" y="0"/>
                </a:moveTo>
                <a:lnTo>
                  <a:pt x="1043254" y="112496"/>
                </a:lnTo>
                <a:lnTo>
                  <a:pt x="0" y="112496"/>
                </a:lnTo>
                <a:lnTo>
                  <a:pt x="0" y="283375"/>
                </a:lnTo>
                <a:lnTo>
                  <a:pt x="2311514" y="283375"/>
                </a:lnTo>
                <a:lnTo>
                  <a:pt x="2311514" y="112496"/>
                </a:lnTo>
                <a:lnTo>
                  <a:pt x="1268247" y="112496"/>
                </a:lnTo>
                <a:lnTo>
                  <a:pt x="1155750" y="0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94" name="object 19"/>
          <p:cNvSpPr>
            <a:spLocks/>
          </p:cNvSpPr>
          <p:nvPr/>
        </p:nvSpPr>
        <p:spPr bwMode="auto">
          <a:xfrm>
            <a:off x="303019" y="3891481"/>
            <a:ext cx="1800000" cy="1800000"/>
          </a:xfrm>
          <a:custGeom>
            <a:avLst/>
            <a:gdLst/>
            <a:ahLst/>
            <a:cxnLst>
              <a:cxn ang="0">
                <a:pos x="299300" y="0"/>
              </a:cxn>
              <a:cxn ang="0">
                <a:pos x="250751" y="3917"/>
              </a:cxn>
              <a:cxn ang="0">
                <a:pos x="204697" y="15258"/>
              </a:cxn>
              <a:cxn ang="0">
                <a:pos x="161753" y="33406"/>
              </a:cxn>
              <a:cxn ang="0">
                <a:pos x="122536" y="57746"/>
              </a:cxn>
              <a:cxn ang="0">
                <a:pos x="87661" y="87661"/>
              </a:cxn>
              <a:cxn ang="0">
                <a:pos x="57746" y="122536"/>
              </a:cxn>
              <a:cxn ang="0">
                <a:pos x="33406" y="161753"/>
              </a:cxn>
              <a:cxn ang="0">
                <a:pos x="15258" y="204697"/>
              </a:cxn>
              <a:cxn ang="0">
                <a:pos x="3917" y="250751"/>
              </a:cxn>
              <a:cxn ang="0">
                <a:pos x="0" y="299300"/>
              </a:cxn>
              <a:cxn ang="0">
                <a:pos x="3917" y="347850"/>
              </a:cxn>
              <a:cxn ang="0">
                <a:pos x="15258" y="393904"/>
              </a:cxn>
              <a:cxn ang="0">
                <a:pos x="33406" y="436848"/>
              </a:cxn>
              <a:cxn ang="0">
                <a:pos x="57746" y="476065"/>
              </a:cxn>
              <a:cxn ang="0">
                <a:pos x="87661" y="510940"/>
              </a:cxn>
              <a:cxn ang="0">
                <a:pos x="122536" y="540855"/>
              </a:cxn>
              <a:cxn ang="0">
                <a:pos x="161753" y="565195"/>
              </a:cxn>
              <a:cxn ang="0">
                <a:pos x="204697" y="583343"/>
              </a:cxn>
              <a:cxn ang="0">
                <a:pos x="250751" y="594684"/>
              </a:cxn>
              <a:cxn ang="0">
                <a:pos x="299300" y="598601"/>
              </a:cxn>
              <a:cxn ang="0">
                <a:pos x="347850" y="594684"/>
              </a:cxn>
              <a:cxn ang="0">
                <a:pos x="393904" y="583343"/>
              </a:cxn>
              <a:cxn ang="0">
                <a:pos x="436848" y="565195"/>
              </a:cxn>
              <a:cxn ang="0">
                <a:pos x="476065" y="540855"/>
              </a:cxn>
              <a:cxn ang="0">
                <a:pos x="510940" y="510940"/>
              </a:cxn>
              <a:cxn ang="0">
                <a:pos x="540855" y="476065"/>
              </a:cxn>
              <a:cxn ang="0">
                <a:pos x="565195" y="436848"/>
              </a:cxn>
              <a:cxn ang="0">
                <a:pos x="583343" y="393904"/>
              </a:cxn>
              <a:cxn ang="0">
                <a:pos x="594684" y="347850"/>
              </a:cxn>
              <a:cxn ang="0">
                <a:pos x="598601" y="299300"/>
              </a:cxn>
              <a:cxn ang="0">
                <a:pos x="594684" y="250751"/>
              </a:cxn>
              <a:cxn ang="0">
                <a:pos x="583343" y="204697"/>
              </a:cxn>
              <a:cxn ang="0">
                <a:pos x="565195" y="161753"/>
              </a:cxn>
              <a:cxn ang="0">
                <a:pos x="540855" y="122536"/>
              </a:cxn>
              <a:cxn ang="0">
                <a:pos x="510940" y="87661"/>
              </a:cxn>
              <a:cxn ang="0">
                <a:pos x="476065" y="57746"/>
              </a:cxn>
              <a:cxn ang="0">
                <a:pos x="436848" y="33406"/>
              </a:cxn>
              <a:cxn ang="0">
                <a:pos x="393904" y="15258"/>
              </a:cxn>
              <a:cxn ang="0">
                <a:pos x="347850" y="3917"/>
              </a:cxn>
              <a:cxn ang="0">
                <a:pos x="299300" y="0"/>
              </a:cxn>
            </a:cxnLst>
            <a:rect l="0" t="0" r="r" b="b"/>
            <a:pathLst>
              <a:path w="598804" h="598805">
                <a:moveTo>
                  <a:pt x="299300" y="0"/>
                </a:moveTo>
                <a:lnTo>
                  <a:pt x="250751" y="3917"/>
                </a:lnTo>
                <a:lnTo>
                  <a:pt x="204697" y="15258"/>
                </a:lnTo>
                <a:lnTo>
                  <a:pt x="161753" y="33406"/>
                </a:lnTo>
                <a:lnTo>
                  <a:pt x="122536" y="57746"/>
                </a:lnTo>
                <a:lnTo>
                  <a:pt x="87661" y="87661"/>
                </a:lnTo>
                <a:lnTo>
                  <a:pt x="57746" y="122536"/>
                </a:lnTo>
                <a:lnTo>
                  <a:pt x="33406" y="161753"/>
                </a:lnTo>
                <a:lnTo>
                  <a:pt x="15258" y="204697"/>
                </a:lnTo>
                <a:lnTo>
                  <a:pt x="3917" y="250751"/>
                </a:lnTo>
                <a:lnTo>
                  <a:pt x="0" y="299300"/>
                </a:lnTo>
                <a:lnTo>
                  <a:pt x="3917" y="347850"/>
                </a:lnTo>
                <a:lnTo>
                  <a:pt x="15258" y="393904"/>
                </a:lnTo>
                <a:lnTo>
                  <a:pt x="33406" y="436848"/>
                </a:lnTo>
                <a:lnTo>
                  <a:pt x="57746" y="476065"/>
                </a:lnTo>
                <a:lnTo>
                  <a:pt x="87661" y="510940"/>
                </a:lnTo>
                <a:lnTo>
                  <a:pt x="122536" y="540855"/>
                </a:lnTo>
                <a:lnTo>
                  <a:pt x="161753" y="565195"/>
                </a:lnTo>
                <a:lnTo>
                  <a:pt x="204697" y="583343"/>
                </a:lnTo>
                <a:lnTo>
                  <a:pt x="250751" y="594684"/>
                </a:lnTo>
                <a:lnTo>
                  <a:pt x="299300" y="598601"/>
                </a:lnTo>
                <a:lnTo>
                  <a:pt x="347850" y="594684"/>
                </a:lnTo>
                <a:lnTo>
                  <a:pt x="393904" y="583343"/>
                </a:lnTo>
                <a:lnTo>
                  <a:pt x="436848" y="565195"/>
                </a:lnTo>
                <a:lnTo>
                  <a:pt x="476065" y="540855"/>
                </a:lnTo>
                <a:lnTo>
                  <a:pt x="510940" y="510940"/>
                </a:lnTo>
                <a:lnTo>
                  <a:pt x="540855" y="476065"/>
                </a:lnTo>
                <a:lnTo>
                  <a:pt x="565195" y="436848"/>
                </a:lnTo>
                <a:lnTo>
                  <a:pt x="583343" y="393904"/>
                </a:lnTo>
                <a:lnTo>
                  <a:pt x="594684" y="347850"/>
                </a:lnTo>
                <a:lnTo>
                  <a:pt x="598601" y="299300"/>
                </a:lnTo>
                <a:lnTo>
                  <a:pt x="594684" y="250751"/>
                </a:lnTo>
                <a:lnTo>
                  <a:pt x="583343" y="204697"/>
                </a:lnTo>
                <a:lnTo>
                  <a:pt x="565195" y="161753"/>
                </a:lnTo>
                <a:lnTo>
                  <a:pt x="540855" y="122536"/>
                </a:lnTo>
                <a:lnTo>
                  <a:pt x="510940" y="87661"/>
                </a:lnTo>
                <a:lnTo>
                  <a:pt x="476065" y="57746"/>
                </a:lnTo>
                <a:lnTo>
                  <a:pt x="436848" y="33406"/>
                </a:lnTo>
                <a:lnTo>
                  <a:pt x="393904" y="15258"/>
                </a:lnTo>
                <a:lnTo>
                  <a:pt x="347850" y="3917"/>
                </a:lnTo>
                <a:lnTo>
                  <a:pt x="299300" y="0"/>
                </a:lnTo>
                <a:close/>
              </a:path>
            </a:pathLst>
          </a:custGeom>
          <a:solidFill>
            <a:schemeClr val="bg1"/>
          </a:solidFill>
          <a:ln w="57150">
            <a:solidFill>
              <a:srgbClr val="00B0F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6400" y="4193978"/>
            <a:ext cx="1188200" cy="1188200"/>
          </a:xfrm>
          <a:prstGeom prst="rect">
            <a:avLst/>
          </a:prstGeom>
        </p:spPr>
      </p:pic>
      <p:sp>
        <p:nvSpPr>
          <p:cNvPr id="97" name="Номер слайда 4"/>
          <p:cNvSpPr txBox="1">
            <a:spLocks/>
          </p:cNvSpPr>
          <p:nvPr/>
        </p:nvSpPr>
        <p:spPr>
          <a:xfrm>
            <a:off x="15362929" y="8798545"/>
            <a:ext cx="719403" cy="20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x-none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 smtClean="0">
                <a:solidFill>
                  <a:schemeClr val="bg1"/>
                </a:solidFill>
              </a:rPr>
              <a:t>5</a:t>
            </a:r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55563" y="6402552"/>
            <a:ext cx="2238782" cy="1344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мероприятий по охране труда работодателями</a:t>
            </a:r>
            <a:endParaRPr lang="ru-RU" sz="17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419867" y="7388246"/>
            <a:ext cx="2051937" cy="1057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Подача заявлений через ЕПГУ</a:t>
            </a:r>
            <a:endParaRPr lang="ru-RU" sz="17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3" y="4029284"/>
            <a:ext cx="1299922" cy="13357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214" y="4177022"/>
            <a:ext cx="1191049" cy="1243109"/>
          </a:xfrm>
          <a:prstGeom prst="rect">
            <a:avLst/>
          </a:prstGeom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169" y="4177022"/>
            <a:ext cx="1191049" cy="124310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06" y="4140877"/>
            <a:ext cx="1263029" cy="126302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752" y="4023946"/>
            <a:ext cx="1525134" cy="154419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597" y="4021145"/>
            <a:ext cx="1639225" cy="1639225"/>
          </a:xfrm>
          <a:prstGeom prst="rect">
            <a:avLst/>
          </a:prstGeom>
        </p:spPr>
      </p:pic>
      <p:grpSp>
        <p:nvGrpSpPr>
          <p:cNvPr id="60" name="Группа 59"/>
          <p:cNvGrpSpPr/>
          <p:nvPr/>
        </p:nvGrpSpPr>
        <p:grpSpPr>
          <a:xfrm>
            <a:off x="9945060" y="7842336"/>
            <a:ext cx="1044237" cy="983679"/>
            <a:chOff x="495300" y="3739946"/>
            <a:chExt cx="3816000" cy="3816000"/>
          </a:xfrm>
        </p:grpSpPr>
        <p:sp>
          <p:nvSpPr>
            <p:cNvPr id="62" name="Скругленный прямоугольник 61"/>
            <p:cNvSpPr/>
            <p:nvPr/>
          </p:nvSpPr>
          <p:spPr>
            <a:xfrm>
              <a:off x="733771" y="3978417"/>
              <a:ext cx="3339058" cy="3339058"/>
            </a:xfrm>
            <a:prstGeom prst="roundRect">
              <a:avLst>
                <a:gd name="adj" fmla="val 4946"/>
              </a:avLst>
            </a:prstGeom>
            <a:solidFill>
              <a:srgbClr val="FA494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cap="all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Скругленный прямоугольник 76"/>
            <p:cNvSpPr/>
            <p:nvPr/>
          </p:nvSpPr>
          <p:spPr>
            <a:xfrm>
              <a:off x="495300" y="3739946"/>
              <a:ext cx="3816000" cy="3816000"/>
            </a:xfrm>
            <a:prstGeom prst="roundRect">
              <a:avLst>
                <a:gd name="adj" fmla="val 4065"/>
              </a:avLst>
            </a:prstGeom>
            <a:noFill/>
            <a:ln w="57150">
              <a:solidFill>
                <a:srgbClr val="FA49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cap="all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9" name="object 24"/>
          <p:cNvSpPr txBox="1"/>
          <p:nvPr/>
        </p:nvSpPr>
        <p:spPr>
          <a:xfrm>
            <a:off x="10206086" y="7842336"/>
            <a:ext cx="434176" cy="10329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ru-RU" sz="6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</a:t>
            </a:r>
            <a:endParaRPr sz="6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10095953" y="3427436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Montserrat-Medium"/>
              </a:rPr>
              <a:t>!</a:t>
            </a:r>
            <a:endParaRPr lang="ru-RU" sz="4000" b="1" dirty="0">
              <a:latin typeface="Montserrat-Medium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3138663" y="3429526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Montserrat-Medium"/>
              </a:rPr>
              <a:t>!</a:t>
            </a:r>
            <a:endParaRPr lang="ru-RU" sz="4000" b="1" dirty="0">
              <a:latin typeface="Montserrat-Medium"/>
            </a:endParaRPr>
          </a:p>
        </p:txBody>
      </p:sp>
    </p:spTree>
    <p:extLst>
      <p:ext uri="{BB962C8B-B14F-4D97-AF65-F5344CB8AC3E}">
        <p14:creationId xmlns:p14="http://schemas.microsoft.com/office/powerpoint/2010/main" val="34960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608" y="7516698"/>
            <a:ext cx="2159976" cy="1477878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155700" y="255158"/>
            <a:ext cx="1361229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600" b="1" cap="all" spc="-100" dirty="0" smtClean="0">
                <a:solidFill>
                  <a:srgbClr val="2207E9"/>
                </a:solidFill>
                <a:latin typeface="Montserrat-Medium"/>
                <a:cs typeface="Calibri-Light"/>
              </a:rPr>
              <a:t>пилотный проект «профилактика» в 2023 году</a:t>
            </a:r>
            <a:endParaRPr lang="ru-RU" sz="3600" b="1" cap="all" spc="-100" dirty="0">
              <a:solidFill>
                <a:srgbClr val="2207E9"/>
              </a:solidFill>
              <a:latin typeface="Montserrat-Medium"/>
              <a:cs typeface="Calibri-Light"/>
            </a:endParaRPr>
          </a:p>
        </p:txBody>
      </p:sp>
      <p:graphicFrame>
        <p:nvGraphicFramePr>
          <p:cNvPr id="63" name="Таблица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26158"/>
              </p:ext>
            </p:extLst>
          </p:nvPr>
        </p:nvGraphicFramePr>
        <p:xfrm>
          <a:off x="4063622" y="1666008"/>
          <a:ext cx="11894229" cy="5975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2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427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562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21817"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chemeClr val="bg1"/>
                          </a:solidFill>
                          <a:latin typeface="Montserrat-Medium"/>
                        </a:rPr>
                        <a:t>Центры</a:t>
                      </a:r>
                      <a:r>
                        <a:rPr lang="ru-RU" sz="1800" b="1" cap="all" baseline="0" dirty="0" smtClean="0">
                          <a:solidFill>
                            <a:schemeClr val="bg1"/>
                          </a:solidFill>
                          <a:latin typeface="Montserrat-Medium"/>
                        </a:rPr>
                        <a:t> </a:t>
                      </a:r>
                    </a:p>
                    <a:p>
                      <a:pPr algn="ctr"/>
                      <a:r>
                        <a:rPr lang="ru-RU" sz="1800" b="1" cap="all" baseline="0" dirty="0" smtClean="0">
                          <a:solidFill>
                            <a:schemeClr val="bg1"/>
                          </a:solidFill>
                          <a:latin typeface="Montserrat-Medium"/>
                        </a:rPr>
                        <a:t>реабилитации СФР</a:t>
                      </a:r>
                      <a:endParaRPr lang="ru-RU" sz="1800" b="1" cap="all" dirty="0">
                        <a:solidFill>
                          <a:schemeClr val="bg1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rgbClr val="1C46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chemeClr val="bg1"/>
                          </a:solidFill>
                          <a:latin typeface="Montserrat-Medium"/>
                        </a:rPr>
                        <a:t>Работодатели</a:t>
                      </a:r>
                      <a:endParaRPr lang="ru-RU" sz="1800" b="1" cap="all" dirty="0">
                        <a:solidFill>
                          <a:schemeClr val="bg1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rgbClr val="1C46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all" dirty="0" smtClean="0">
                          <a:solidFill>
                            <a:schemeClr val="bg1"/>
                          </a:solidFill>
                          <a:latin typeface="Montserrat-Medium"/>
                        </a:rPr>
                        <a:t>направлено на профилактику</a:t>
                      </a:r>
                      <a:endParaRPr lang="ru-RU" sz="1200" b="1" cap="all" dirty="0">
                        <a:solidFill>
                          <a:schemeClr val="bg1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rgbClr val="1C46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546">
                <a:tc rowSpan="3">
                  <a:txBody>
                    <a:bodyPr/>
                    <a:lstStyle/>
                    <a:p>
                      <a:pPr algn="ctr"/>
                      <a:endParaRPr lang="ru-RU" sz="1800" b="1" cap="all" dirty="0" smtClean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ФБУ ЦР СФР </a:t>
                      </a:r>
                      <a:r>
                        <a:rPr lang="ru-RU" sz="1800" b="1" cap="al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«Омский»</a:t>
                      </a:r>
                    </a:p>
                    <a:p>
                      <a:pPr algn="ctr"/>
                      <a:r>
                        <a:rPr lang="ru-RU" sz="1800" b="1" cap="al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46 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чел. (45%)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АО «РУСАЛ Ачинск»</a:t>
                      </a: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21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6546">
                <a:tc vMerge="1"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91432" marR="91432" marT="45712" marB="4571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АО «РУСАЛ Красноярск»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25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6361">
                <a:tc vMerge="1"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91432" marR="91432" marT="45712" marB="4571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Красноярская 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дирекция по энергообеспечению ОАО«РЖД»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1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546">
                <a:tc rowSpan="6">
                  <a:txBody>
                    <a:bodyPr/>
                    <a:lstStyle/>
                    <a:p>
                      <a:pPr algn="ctr"/>
                      <a:endParaRPr lang="ru-RU" sz="1800" b="1" cap="all" dirty="0" smtClean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  <a:p>
                      <a:pPr algn="ctr"/>
                      <a:endParaRPr lang="ru-RU" sz="1800" b="1" cap="all" dirty="0" smtClean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ФБУ ЦР СФР </a:t>
                      </a:r>
                      <a:r>
                        <a:rPr lang="ru-RU" sz="1800" b="1" cap="al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«Туманный»</a:t>
                      </a:r>
                    </a:p>
                    <a:p>
                      <a:pPr algn="ctr"/>
                      <a:r>
                        <a:rPr lang="ru-RU" sz="1800" b="1" cap="al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36 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чел. (35%)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Красноярская 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дирекция по ремонту пути ОАО «РЖД»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2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6546">
                <a:tc vMerge="1"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Красноярская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 Дирекция инфраструктуры ОАО «РЖД»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5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6546">
                <a:tc vMerge="1"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Красноярская 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дирекция управления движением ОАО«РЖД»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3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6546">
                <a:tc vMerge="1"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Красноярская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 дирекция по энергообеспечению ОАО«РЖД»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2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6546">
                <a:tc vMerge="1"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АО «</a:t>
                      </a:r>
                      <a:r>
                        <a:rPr lang="ru-RU" sz="1800" b="1" cap="all" dirty="0" err="1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КрасАвиа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» 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3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6546">
                <a:tc vMerge="1"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АО "</a:t>
                      </a:r>
                      <a:r>
                        <a:rPr lang="ru-RU" sz="1800" b="1" cap="all" dirty="0" err="1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КрасМАШ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"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21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921817"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ФБУ ЦР СФР </a:t>
                      </a:r>
                      <a:r>
                        <a:rPr lang="ru-RU" sz="1800" b="1" cap="al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«</a:t>
                      </a:r>
                      <a:r>
                        <a:rPr lang="ru-RU" sz="1800" b="1" cap="all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Тараскуль</a:t>
                      </a:r>
                      <a:r>
                        <a:rPr lang="ru-RU" sz="1800" b="1" cap="al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»</a:t>
                      </a:r>
                    </a:p>
                    <a:p>
                      <a:pPr algn="ctr"/>
                      <a:r>
                        <a:rPr lang="ru-RU" sz="1800" b="1" cap="al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ontserrat-Medium"/>
                        </a:rPr>
                        <a:t>20 </a:t>
                      </a: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чел. (20%)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  <a:cs typeface="Times New Roman" panose="02020603050405020304" pitchFamily="18" charset="0"/>
                        </a:rPr>
                        <a:t>АО «РУСАЛ Ачинск»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  <a:cs typeface="Times New Roman" panose="02020603050405020304" pitchFamily="18" charset="0"/>
                      </a:endParaRPr>
                    </a:p>
                  </a:txBody>
                  <a:tcPr marL="121917" marR="121917" marT="60940" marB="609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19</a:t>
                      </a:r>
                      <a:endParaRPr lang="ru-RU" sz="1800" b="1" cap="all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89398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all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                                                        ИТОГО направлено на профилактику:</a:t>
                      </a:r>
                      <a:endParaRPr lang="ru-RU" sz="1800" b="1" cap="all" baseline="0" dirty="0" smtClean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cap="all" baseline="0" dirty="0" smtClean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4" name="Таблица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299026"/>
              </p:ext>
            </p:extLst>
          </p:nvPr>
        </p:nvGraphicFramePr>
        <p:xfrm>
          <a:off x="1155700" y="1676400"/>
          <a:ext cx="2771848" cy="592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8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19761"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dirty="0" smtClean="0">
                          <a:solidFill>
                            <a:schemeClr val="bg1"/>
                          </a:solidFill>
                          <a:latin typeface="Montserrat-Medium"/>
                        </a:rPr>
                        <a:t>медицинские организации</a:t>
                      </a:r>
                      <a:endParaRPr lang="ru-RU" sz="1800" b="1" cap="all" dirty="0">
                        <a:solidFill>
                          <a:schemeClr val="bg1"/>
                        </a:solidFill>
                        <a:latin typeface="Montserrat-Medium"/>
                      </a:endParaRPr>
                    </a:p>
                  </a:txBody>
                  <a:tcPr marL="121917" marR="121917" marT="60940" marB="60940" anchor="ctr">
                    <a:solidFill>
                      <a:srgbClr val="1C46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66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СКЦ ФМБА</a:t>
                      </a:r>
                    </a:p>
                  </a:txBody>
                  <a:tcPr marL="108000" marR="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353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«</a:t>
                      </a:r>
                      <a:r>
                        <a:rPr lang="ru-RU" sz="1800" b="1" i="0" u="none" strike="noStrike" cap="all" baseline="0" dirty="0" err="1">
                          <a:solidFill>
                            <a:srgbClr val="002060"/>
                          </a:solidFill>
                          <a:latin typeface="Montserrat-Medium"/>
                        </a:rPr>
                        <a:t>Русал</a:t>
                      </a:r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 Медицинский Центр</a:t>
                      </a:r>
                      <a:r>
                        <a:rPr lang="ru-RU" sz="1800" b="1" i="0" u="none" strike="noStrike" cap="all" baseline="0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» г. </a:t>
                      </a:r>
                      <a:r>
                        <a:rPr lang="ru-RU" sz="1800" b="1" i="0" u="none" strike="noStrike" cap="all" baseline="0" dirty="0" err="1" smtClean="0">
                          <a:solidFill>
                            <a:srgbClr val="002060"/>
                          </a:solidFill>
                          <a:latin typeface="Montserrat-Medium"/>
                        </a:rPr>
                        <a:t>ачинск</a:t>
                      </a:r>
                      <a:endParaRPr lang="ru-RU" sz="1800" b="1" i="0" u="none" strike="noStrike" cap="all" baseline="0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08000" marR="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9740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«</a:t>
                      </a:r>
                      <a:r>
                        <a:rPr lang="ru-RU" sz="1800" b="1" i="0" u="none" strike="noStrike" cap="all" baseline="0" dirty="0" err="1">
                          <a:solidFill>
                            <a:srgbClr val="002060"/>
                          </a:solidFill>
                          <a:latin typeface="Montserrat-Medium"/>
                        </a:rPr>
                        <a:t>Русал</a:t>
                      </a:r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 </a:t>
                      </a:r>
                      <a:r>
                        <a:rPr lang="ru-RU" sz="1800" b="1" i="0" u="none" strike="noStrike" cap="all" baseline="0" dirty="0" smtClean="0">
                          <a:solidFill>
                            <a:srgbClr val="002060"/>
                          </a:solidFill>
                          <a:latin typeface="Montserrat-Medium"/>
                        </a:rPr>
                        <a:t>Мед. </a:t>
                      </a:r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Центр»</a:t>
                      </a:r>
                    </a:p>
                    <a:p>
                      <a:pPr algn="l" rtl="0" fontAlgn="b"/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г. Красноярск</a:t>
                      </a:r>
                    </a:p>
                  </a:txBody>
                  <a:tcPr marL="108000" marR="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970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ЧУЗ «РЖД Медицина»</a:t>
                      </a:r>
                    </a:p>
                  </a:txBody>
                  <a:tcPr marL="108000" marR="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7970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cap="all" baseline="0" dirty="0">
                          <a:solidFill>
                            <a:srgbClr val="002060"/>
                          </a:solidFill>
                          <a:latin typeface="Montserrat-Medium"/>
                        </a:rPr>
                        <a:t>Филиал </a:t>
                      </a:r>
                      <a:r>
                        <a:rPr lang="ru-RU" sz="1800" b="1" i="0" u="none" strike="noStrike" cap="all" baseline="0" dirty="0" err="1">
                          <a:solidFill>
                            <a:srgbClr val="002060"/>
                          </a:solidFill>
                          <a:latin typeface="Montserrat-Medium"/>
                        </a:rPr>
                        <a:t>АэроНавигация</a:t>
                      </a:r>
                      <a:r>
                        <a:rPr lang="ru-RU" sz="1800" b="1" i="0" u="none" strike="noStrike" cap="all" baseline="0" dirty="0">
                          <a:solidFill>
                            <a:srgbClr val="0033CC"/>
                          </a:solidFill>
                          <a:latin typeface="Montserrat-Medium"/>
                        </a:rPr>
                        <a:t> </a:t>
                      </a:r>
                      <a:endParaRPr lang="ru-RU" sz="1800" b="1" i="0" u="none" strike="noStrike" cap="all" baseline="0" dirty="0">
                        <a:solidFill>
                          <a:srgbClr val="002060"/>
                        </a:solidFill>
                        <a:latin typeface="Montserrat-Medium"/>
                      </a:endParaRPr>
                    </a:p>
                  </a:txBody>
                  <a:tcPr marL="108000" marR="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51951"/>
              </p:ext>
            </p:extLst>
          </p:nvPr>
        </p:nvGraphicFramePr>
        <p:xfrm>
          <a:off x="1824691" y="1012666"/>
          <a:ext cx="12954000" cy="553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53714"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all" dirty="0" smtClean="0">
                          <a:solidFill>
                            <a:schemeClr val="bg1"/>
                          </a:solidFill>
                          <a:latin typeface="Montserrat-Medium"/>
                        </a:rPr>
                        <a:t>Отделение СФР по Красноярскому краю</a:t>
                      </a:r>
                    </a:p>
                  </a:txBody>
                  <a:tcPr marL="121917" marR="121917" marT="60940" marB="60940" anchor="ctr">
                    <a:solidFill>
                      <a:srgbClr val="1C46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Овал 1"/>
          <p:cNvSpPr/>
          <p:nvPr/>
        </p:nvSpPr>
        <p:spPr>
          <a:xfrm>
            <a:off x="1053618" y="7888412"/>
            <a:ext cx="2754923" cy="1182624"/>
          </a:xfrm>
          <a:prstGeom prst="ellipse">
            <a:avLst/>
          </a:prstGeom>
          <a:solidFill>
            <a:srgbClr val="F472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5</a:t>
            </a:r>
            <a:r>
              <a:rPr lang="ru-RU" sz="3200" dirty="0" smtClean="0"/>
              <a:t> </a:t>
            </a:r>
          </a:p>
          <a:p>
            <a:pPr algn="ctr"/>
            <a:r>
              <a:rPr lang="ru-RU" dirty="0" err="1" smtClean="0"/>
              <a:t>Мед.организаций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4123462" y="7936372"/>
            <a:ext cx="2754734" cy="1182600"/>
          </a:xfrm>
          <a:prstGeom prst="ellipse">
            <a:avLst/>
          </a:prstGeom>
          <a:solidFill>
            <a:srgbClr val="F472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 </a:t>
            </a:r>
          </a:p>
          <a:p>
            <a:pPr algn="ctr"/>
            <a:r>
              <a:rPr lang="ru-RU" dirty="0" smtClean="0"/>
              <a:t>Центра реабилитации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8887282" y="7936372"/>
            <a:ext cx="2361601" cy="1182600"/>
          </a:xfrm>
          <a:prstGeom prst="ellipse">
            <a:avLst/>
          </a:prstGeom>
          <a:solidFill>
            <a:srgbClr val="F472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 </a:t>
            </a:r>
          </a:p>
          <a:p>
            <a:pPr algn="ctr"/>
            <a:r>
              <a:rPr lang="ru-RU" dirty="0" smtClean="0"/>
              <a:t>страхователей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3816623" y="8686800"/>
            <a:ext cx="2362200" cy="615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207E9"/>
                </a:solidFill>
                <a:latin typeface="+mj-lt"/>
                <a:cs typeface="Times New Roman" pitchFamily="18" charset="0"/>
              </a:rPr>
              <a:t>102 работника </a:t>
            </a:r>
          </a:p>
          <a:p>
            <a:pPr algn="ctr"/>
            <a:r>
              <a:rPr lang="ru-RU" sz="1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-1" y="0"/>
            <a:ext cx="1041401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9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6" y="288263"/>
            <a:ext cx="872065" cy="872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Google Shape;2249;p138"/>
          <p:cNvSpPr>
            <a:spLocks/>
          </p:cNvSpPr>
          <p:nvPr/>
        </p:nvSpPr>
        <p:spPr bwMode="auto">
          <a:xfrm rot="5400000">
            <a:off x="2274501" y="7513159"/>
            <a:ext cx="396000" cy="579600"/>
          </a:xfrm>
          <a:custGeom>
            <a:avLst/>
            <a:gdLst>
              <a:gd name="T0" fmla="*/ 7065329 w 1415"/>
              <a:gd name="T1" fmla="*/ 0 h 2148"/>
              <a:gd name="T2" fmla="*/ 22870 w 1415"/>
              <a:gd name="T3" fmla="*/ 7069922 h 2148"/>
              <a:gd name="T4" fmla="*/ 183566 w 1415"/>
              <a:gd name="T5" fmla="*/ 42327869 h 2148"/>
              <a:gd name="T6" fmla="*/ 7248744 w 1415"/>
              <a:gd name="T7" fmla="*/ 49305978 h 2148"/>
              <a:gd name="T8" fmla="*/ 12089014 w 1415"/>
              <a:gd name="T9" fmla="*/ 47308965 h 2148"/>
              <a:gd name="T10" fmla="*/ 29637608 w 1415"/>
              <a:gd name="T11" fmla="*/ 29748851 h 2148"/>
              <a:gd name="T12" fmla="*/ 29637608 w 1415"/>
              <a:gd name="T13" fmla="*/ 19832567 h 2148"/>
              <a:gd name="T14" fmla="*/ 11928470 w 1415"/>
              <a:gd name="T15" fmla="*/ 2111856 h 2148"/>
              <a:gd name="T16" fmla="*/ 7065329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tx2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sp>
        <p:nvSpPr>
          <p:cNvPr id="15" name="Google Shape;2249;p138"/>
          <p:cNvSpPr>
            <a:spLocks/>
          </p:cNvSpPr>
          <p:nvPr/>
        </p:nvSpPr>
        <p:spPr bwMode="auto">
          <a:xfrm rot="5400000">
            <a:off x="5229695" y="7513160"/>
            <a:ext cx="396000" cy="579600"/>
          </a:xfrm>
          <a:custGeom>
            <a:avLst/>
            <a:gdLst>
              <a:gd name="T0" fmla="*/ 7065329 w 1415"/>
              <a:gd name="T1" fmla="*/ 0 h 2148"/>
              <a:gd name="T2" fmla="*/ 22870 w 1415"/>
              <a:gd name="T3" fmla="*/ 7069922 h 2148"/>
              <a:gd name="T4" fmla="*/ 183566 w 1415"/>
              <a:gd name="T5" fmla="*/ 42327869 h 2148"/>
              <a:gd name="T6" fmla="*/ 7248744 w 1415"/>
              <a:gd name="T7" fmla="*/ 49305978 h 2148"/>
              <a:gd name="T8" fmla="*/ 12089014 w 1415"/>
              <a:gd name="T9" fmla="*/ 47308965 h 2148"/>
              <a:gd name="T10" fmla="*/ 29637608 w 1415"/>
              <a:gd name="T11" fmla="*/ 29748851 h 2148"/>
              <a:gd name="T12" fmla="*/ 29637608 w 1415"/>
              <a:gd name="T13" fmla="*/ 19832567 h 2148"/>
              <a:gd name="T14" fmla="*/ 11928470 w 1415"/>
              <a:gd name="T15" fmla="*/ 2111856 h 2148"/>
              <a:gd name="T16" fmla="*/ 7065329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tx2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sp>
        <p:nvSpPr>
          <p:cNvPr id="16" name="Google Shape;2249;p138"/>
          <p:cNvSpPr>
            <a:spLocks/>
          </p:cNvSpPr>
          <p:nvPr/>
        </p:nvSpPr>
        <p:spPr bwMode="auto">
          <a:xfrm rot="5400000">
            <a:off x="9915396" y="7513160"/>
            <a:ext cx="396000" cy="579600"/>
          </a:xfrm>
          <a:custGeom>
            <a:avLst/>
            <a:gdLst>
              <a:gd name="T0" fmla="*/ 7065329 w 1415"/>
              <a:gd name="T1" fmla="*/ 0 h 2148"/>
              <a:gd name="T2" fmla="*/ 22870 w 1415"/>
              <a:gd name="T3" fmla="*/ 7069922 h 2148"/>
              <a:gd name="T4" fmla="*/ 183566 w 1415"/>
              <a:gd name="T5" fmla="*/ 42327869 h 2148"/>
              <a:gd name="T6" fmla="*/ 7248744 w 1415"/>
              <a:gd name="T7" fmla="*/ 49305978 h 2148"/>
              <a:gd name="T8" fmla="*/ 12089014 w 1415"/>
              <a:gd name="T9" fmla="*/ 47308965 h 2148"/>
              <a:gd name="T10" fmla="*/ 29637608 w 1415"/>
              <a:gd name="T11" fmla="*/ 29748851 h 2148"/>
              <a:gd name="T12" fmla="*/ 29637608 w 1415"/>
              <a:gd name="T13" fmla="*/ 19832567 h 2148"/>
              <a:gd name="T14" fmla="*/ 11928470 w 1415"/>
              <a:gd name="T15" fmla="*/ 2111856 h 2148"/>
              <a:gd name="T16" fmla="*/ 7065329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tx2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sp>
        <p:nvSpPr>
          <p:cNvPr id="17" name="Google Shape;2249;p138"/>
          <p:cNvSpPr>
            <a:spLocks/>
          </p:cNvSpPr>
          <p:nvPr/>
        </p:nvSpPr>
        <p:spPr bwMode="auto">
          <a:xfrm rot="5400000">
            <a:off x="14877473" y="7513159"/>
            <a:ext cx="396000" cy="579600"/>
          </a:xfrm>
          <a:custGeom>
            <a:avLst/>
            <a:gdLst>
              <a:gd name="T0" fmla="*/ 7065329 w 1415"/>
              <a:gd name="T1" fmla="*/ 0 h 2148"/>
              <a:gd name="T2" fmla="*/ 22870 w 1415"/>
              <a:gd name="T3" fmla="*/ 7069922 h 2148"/>
              <a:gd name="T4" fmla="*/ 183566 w 1415"/>
              <a:gd name="T5" fmla="*/ 42327869 h 2148"/>
              <a:gd name="T6" fmla="*/ 7248744 w 1415"/>
              <a:gd name="T7" fmla="*/ 49305978 h 2148"/>
              <a:gd name="T8" fmla="*/ 12089014 w 1415"/>
              <a:gd name="T9" fmla="*/ 47308965 h 2148"/>
              <a:gd name="T10" fmla="*/ 29637608 w 1415"/>
              <a:gd name="T11" fmla="*/ 29748851 h 2148"/>
              <a:gd name="T12" fmla="*/ 29637608 w 1415"/>
              <a:gd name="T13" fmla="*/ 19832567 h 2148"/>
              <a:gd name="T14" fmla="*/ 11928470 w 1415"/>
              <a:gd name="T15" fmla="*/ 2111856 h 2148"/>
              <a:gd name="T16" fmla="*/ 7065329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tx2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4557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Фирменый стиль">
      <a:dk1>
        <a:sysClr val="windowText" lastClr="000000"/>
      </a:dk1>
      <a:lt1>
        <a:sysClr val="window" lastClr="FFFFFF"/>
      </a:lt1>
      <a:dk2>
        <a:srgbClr val="58595B"/>
      </a:dk2>
      <a:lt2>
        <a:srgbClr val="EEEEEE"/>
      </a:lt2>
      <a:accent1>
        <a:srgbClr val="00A1FF"/>
      </a:accent1>
      <a:accent2>
        <a:srgbClr val="1734CE"/>
      </a:accent2>
      <a:accent3>
        <a:srgbClr val="A900CB"/>
      </a:accent3>
      <a:accent4>
        <a:srgbClr val="F31017"/>
      </a:accent4>
      <a:accent5>
        <a:srgbClr val="00B050"/>
      </a:accent5>
      <a:accent6>
        <a:srgbClr val="FFFF00"/>
      </a:accent6>
      <a:hlink>
        <a:srgbClr val="0070C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6634A7975D5E34A83AFB31ED49E5744" ma:contentTypeVersion="1" ma:contentTypeDescription="Создание документа." ma:contentTypeScope="" ma:versionID="1078bd1ef1d572c7dca390f764ed046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2402044d00666072b1aaa621031ea5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516B0CC-3E2F-40A7-A504-3E5ED08D7C6B}"/>
</file>

<file path=customXml/itemProps2.xml><?xml version="1.0" encoding="utf-8"?>
<ds:datastoreItem xmlns:ds="http://schemas.openxmlformats.org/officeDocument/2006/customXml" ds:itemID="{CED87109-8D21-4883-872C-6AC7CC0FAF73}"/>
</file>

<file path=customXml/itemProps3.xml><?xml version="1.0" encoding="utf-8"?>
<ds:datastoreItem xmlns:ds="http://schemas.openxmlformats.org/officeDocument/2006/customXml" ds:itemID="{569B1FCC-8554-480B-9518-C5B2246FCB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53621</TotalTime>
  <Words>781</Words>
  <Application>Microsoft Office PowerPoint</Application>
  <PresentationFormat>Произвольный</PresentationFormat>
  <Paragraphs>213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Calibri-Light</vt:lpstr>
      <vt:lpstr>Lucida Sans Unicode</vt:lpstr>
      <vt:lpstr>Montserrat</vt:lpstr>
      <vt:lpstr>Montserrat-Medium</vt:lpstr>
      <vt:lpstr>MyriadPro-Cond</vt:lpstr>
      <vt:lpstr>Times New Roman</vt:lpstr>
      <vt:lpstr>Verdana</vt:lpstr>
      <vt:lpstr>Wingdings</vt:lpstr>
      <vt:lpstr>Office Theme</vt:lpstr>
      <vt:lpstr>Презентация PowerPoint</vt:lpstr>
      <vt:lpstr>Презентация PowerPoint</vt:lpstr>
      <vt:lpstr>НОРМАТИВНО-ПРАВОВАЯ БАЗА</vt:lpstr>
      <vt:lpstr>Презентация PowerPoint</vt:lpstr>
      <vt:lpstr>ВИДЫ МЕРОПРИЯТИЙ, финансируемых СФР </vt:lpstr>
      <vt:lpstr>Презентация PowerPoint</vt:lpstr>
      <vt:lpstr>Презентация PowerPoint</vt:lpstr>
      <vt:lpstr>Презентация PowerPoint</vt:lpstr>
      <vt:lpstr>пилотный проект «профилактика» в 2023 году</vt:lpstr>
      <vt:lpstr>ИТОГИ ПИЛОТНОГО ПРОЕКТА «ПРОФИЛАКТИКА ПРОФЕССИОНАЛЬНЫХ ЗАБОЛЕВАНИЙ» В 2023 ГОДУ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Пытько Александра Александровна</dc:creator>
  <cp:lastModifiedBy>Ерёмина Любовь Владимировна</cp:lastModifiedBy>
  <cp:revision>552</cp:revision>
  <cp:lastPrinted>2024-10-28T12:12:04Z</cp:lastPrinted>
  <dcterms:created xsi:type="dcterms:W3CDTF">2023-05-03T09:25:15Z</dcterms:created>
  <dcterms:modified xsi:type="dcterms:W3CDTF">2025-02-11T04:05:39Z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  <property fmtid="{D5CDD505-2E9C-101B-9397-08002B2CF9AE}" pid="5" name="ContentTypeId">
    <vt:lpwstr>0x010100F6634A7975D5E34A83AFB31ED49E5744</vt:lpwstr>
  </property>
</Properties>
</file>